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5"/>
  </p:handoutMasterIdLst>
  <p:sldIdLst>
    <p:sldId id="424" r:id="rId3"/>
    <p:sldId id="426" r:id="rId5"/>
    <p:sldId id="447" r:id="rId6"/>
    <p:sldId id="448" r:id="rId7"/>
    <p:sldId id="427" r:id="rId8"/>
    <p:sldId id="428" r:id="rId9"/>
    <p:sldId id="390" r:id="rId10"/>
    <p:sldId id="303" r:id="rId11"/>
    <p:sldId id="444" r:id="rId12"/>
    <p:sldId id="305" r:id="rId13"/>
    <p:sldId id="309" r:id="rId14"/>
    <p:sldId id="310" r:id="rId15"/>
    <p:sldId id="430" r:id="rId16"/>
    <p:sldId id="311" r:id="rId17"/>
    <p:sldId id="312" r:id="rId18"/>
    <p:sldId id="313" r:id="rId19"/>
    <p:sldId id="431" r:id="rId20"/>
    <p:sldId id="345" r:id="rId21"/>
    <p:sldId id="432" r:id="rId22"/>
    <p:sldId id="332" r:id="rId23"/>
    <p:sldId id="333" r:id="rId24"/>
    <p:sldId id="355" r:id="rId25"/>
    <p:sldId id="433" r:id="rId26"/>
    <p:sldId id="335" r:id="rId27"/>
    <p:sldId id="357" r:id="rId28"/>
    <p:sldId id="435" r:id="rId29"/>
    <p:sldId id="436" r:id="rId30"/>
    <p:sldId id="445" r:id="rId31"/>
    <p:sldId id="434" r:id="rId32"/>
    <p:sldId id="359" r:id="rId33"/>
    <p:sldId id="360" r:id="rId34"/>
    <p:sldId id="336" r:id="rId35"/>
    <p:sldId id="337" r:id="rId36"/>
    <p:sldId id="338" r:id="rId37"/>
    <p:sldId id="347" r:id="rId38"/>
    <p:sldId id="392" r:id="rId39"/>
    <p:sldId id="394" r:id="rId40"/>
    <p:sldId id="398" r:id="rId41"/>
    <p:sldId id="395" r:id="rId42"/>
    <p:sldId id="396" r:id="rId43"/>
    <p:sldId id="437" r:id="rId44"/>
  </p:sldIdLst>
  <p:sldSz cx="12192000" cy="6858000"/>
  <p:notesSz cx="7315200" cy="9601200"/>
  <p:custDataLst>
    <p:tags r:id="rId4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7" autoAdjust="0"/>
    <p:restoredTop sz="82329" autoAdjust="0"/>
  </p:normalViewPr>
  <p:slideViewPr>
    <p:cSldViewPr>
      <p:cViewPr varScale="1">
        <p:scale>
          <a:sx n="67" d="100"/>
          <a:sy n="67" d="100"/>
        </p:scale>
        <p:origin x="105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168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/>
            </a:lvl1pPr>
          </a:lstStyle>
          <a:p>
            <a:fld id="{C3576A76-EAAE-494F-9F7F-EC8DD1141BE5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/>
            </a:lvl1pPr>
          </a:lstStyle>
          <a:p>
            <a:fld id="{993E6AE6-BA58-4D01-BFA7-9066FA1BC529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 panose="020F0502020204030204"/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  <a:endParaRPr lang="en-US" dirty="0"/>
          </a:p>
          <a:p>
            <a:endParaRPr lang="en-US" dirty="0"/>
          </a:p>
          <a:p>
            <a:r>
              <a:rPr lang="en-US" dirty="0"/>
              <a:t>Draw network</a:t>
            </a:r>
            <a:endParaRPr lang="en-US" dirty="0"/>
          </a:p>
          <a:p>
            <a:r>
              <a:rPr lang="en-US" dirty="0"/>
              <a:t>Specify</a:t>
            </a:r>
            <a:r>
              <a:rPr lang="en-US" baseline="0" dirty="0"/>
              <a:t> the CPTs</a:t>
            </a:r>
            <a:endParaRPr lang="en-US" baseline="0" dirty="0"/>
          </a:p>
          <a:p>
            <a:r>
              <a:rPr lang="en-US" baseline="0" dirty="0"/>
              <a:t>Then query, e.g., Mary Calls --- not something we specified, inference computed this for us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P(B) = ?</a:t>
            </a:r>
            <a:endParaRPr lang="en-US" baseline="0" dirty="0"/>
          </a:p>
          <a:p>
            <a:r>
              <a:rPr lang="en-US" baseline="0" dirty="0"/>
              <a:t>P(B | +e) = ?</a:t>
            </a:r>
            <a:endParaRPr lang="en-US" baseline="0" dirty="0"/>
          </a:p>
          <a:p>
            <a:endParaRPr lang="en-US" baseline="0" dirty="0"/>
          </a:p>
          <a:p>
            <a:pPr marL="171450" indent="-171450">
              <a:buFont typeface="Wingdings" panose="05000000000000000000" charset="0"/>
              <a:buChar char="à"/>
            </a:pPr>
            <a:r>
              <a:rPr lang="en-US" baseline="0" dirty="0">
                <a:sym typeface="Wingdings" panose="05000000000000000000"/>
              </a:rPr>
              <a:t>Independence</a:t>
            </a:r>
            <a:endParaRPr lang="en-US" baseline="0" dirty="0">
              <a:sym typeface="Wingdings" panose="05000000000000000000"/>
            </a:endParaRPr>
          </a:p>
          <a:p>
            <a:pPr marL="171450" indent="-171450">
              <a:buFont typeface="Wingdings" panose="05000000000000000000" charset="0"/>
              <a:buChar char="à"/>
            </a:pPr>
            <a:endParaRPr lang="en-US" baseline="0" dirty="0">
              <a:sym typeface="Wingdings" panose="05000000000000000000"/>
            </a:endParaRPr>
          </a:p>
          <a:p>
            <a:r>
              <a:rPr lang="en-US" baseline="0" dirty="0"/>
              <a:t>P(B) = ?</a:t>
            </a:r>
            <a:endParaRPr lang="en-US" baseline="0" dirty="0"/>
          </a:p>
          <a:p>
            <a:r>
              <a:rPr lang="en-US" baseline="0" dirty="0"/>
              <a:t>P(B | +m) = ?</a:t>
            </a:r>
            <a:endParaRPr lang="en-US" baseline="0" dirty="0"/>
          </a:p>
          <a:p>
            <a:pPr marL="0" indent="0">
              <a:buFont typeface="Wingdings" panose="05000000000000000000" charset="0"/>
              <a:buNone/>
            </a:pPr>
            <a:endParaRPr lang="en-US" baseline="0" dirty="0">
              <a:sym typeface="Wingdings" panose="05000000000000000000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baseline="0" dirty="0">
              <a:sym typeface="Wingdings" panose="05000000000000000000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baseline="0" dirty="0">
                <a:sym typeface="Wingdings" panose="05000000000000000000"/>
              </a:rPr>
              <a:t>Show explaining away</a:t>
            </a:r>
            <a:endParaRPr lang="en-US" baseline="0" dirty="0">
              <a:sym typeface="Wingdings" panose="05000000000000000000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710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710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710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710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710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tags" Target="../tags/tag21.xml"/><Relationship Id="rId3" Type="http://schemas.openxmlformats.org/officeDocument/2006/relationships/image" Target="../media/image39.png"/><Relationship Id="rId2" Type="http://schemas.openxmlformats.org/officeDocument/2006/relationships/tags" Target="../tags/tag20.xml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25.xml"/><Relationship Id="rId7" Type="http://schemas.openxmlformats.org/officeDocument/2006/relationships/image" Target="../media/image44.png"/><Relationship Id="rId6" Type="http://schemas.openxmlformats.org/officeDocument/2006/relationships/tags" Target="../tags/tag24.xml"/><Relationship Id="rId5" Type="http://schemas.openxmlformats.org/officeDocument/2006/relationships/image" Target="../media/image43.png"/><Relationship Id="rId4" Type="http://schemas.openxmlformats.org/officeDocument/2006/relationships/tags" Target="../tags/tag23.xml"/><Relationship Id="rId3" Type="http://schemas.openxmlformats.org/officeDocument/2006/relationships/image" Target="../media/image42.png"/><Relationship Id="rId2" Type="http://schemas.openxmlformats.org/officeDocument/2006/relationships/tags" Target="../tags/tag22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6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tags" Target="../tags/tag28.xml"/><Relationship Id="rId4" Type="http://schemas.openxmlformats.org/officeDocument/2006/relationships/image" Target="../media/image48.png"/><Relationship Id="rId3" Type="http://schemas.openxmlformats.org/officeDocument/2006/relationships/tags" Target="../tags/tag27.xml"/><Relationship Id="rId2" Type="http://schemas.openxmlformats.org/officeDocument/2006/relationships/image" Target="../media/image47.png"/><Relationship Id="rId1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emf"/><Relationship Id="rId8" Type="http://schemas.openxmlformats.org/officeDocument/2006/relationships/image" Target="../media/image59.emf"/><Relationship Id="rId7" Type="http://schemas.openxmlformats.org/officeDocument/2006/relationships/image" Target="../media/image58.emf"/><Relationship Id="rId6" Type="http://schemas.openxmlformats.org/officeDocument/2006/relationships/image" Target="../media/image57.png"/><Relationship Id="rId5" Type="http://schemas.openxmlformats.org/officeDocument/2006/relationships/tags" Target="../tags/tag31.xml"/><Relationship Id="rId4" Type="http://schemas.openxmlformats.org/officeDocument/2006/relationships/image" Target="../media/image56.png"/><Relationship Id="rId3" Type="http://schemas.openxmlformats.org/officeDocument/2006/relationships/tags" Target="../tags/tag30.xml"/><Relationship Id="rId2" Type="http://schemas.openxmlformats.org/officeDocument/2006/relationships/image" Target="../media/image55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image" Target="../media/image64.png"/><Relationship Id="rId5" Type="http://schemas.openxmlformats.org/officeDocument/2006/relationships/tags" Target="../tags/tag34.xml"/><Relationship Id="rId4" Type="http://schemas.openxmlformats.org/officeDocument/2006/relationships/image" Target="../media/image63.png"/><Relationship Id="rId3" Type="http://schemas.openxmlformats.org/officeDocument/2006/relationships/tags" Target="../tags/tag33.xml"/><Relationship Id="rId2" Type="http://schemas.openxmlformats.org/officeDocument/2006/relationships/image" Target="../media/image62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8.png"/><Relationship Id="rId13" Type="http://schemas.openxmlformats.org/officeDocument/2006/relationships/image" Target="../media/image67.png"/><Relationship Id="rId12" Type="http://schemas.openxmlformats.org/officeDocument/2006/relationships/tags" Target="../tags/tag38.xml"/><Relationship Id="rId11" Type="http://schemas.openxmlformats.org/officeDocument/2006/relationships/image" Target="../media/image66.png"/><Relationship Id="rId10" Type="http://schemas.openxmlformats.org/officeDocument/2006/relationships/tags" Target="../tags/tag37.xml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tags" Target="../tags/tag42.xml"/><Relationship Id="rId7" Type="http://schemas.openxmlformats.org/officeDocument/2006/relationships/image" Target="../media/image72.png"/><Relationship Id="rId6" Type="http://schemas.openxmlformats.org/officeDocument/2006/relationships/tags" Target="../tags/tag41.xml"/><Relationship Id="rId5" Type="http://schemas.openxmlformats.org/officeDocument/2006/relationships/image" Target="../media/image71.png"/><Relationship Id="rId4" Type="http://schemas.openxmlformats.org/officeDocument/2006/relationships/tags" Target="../tags/tag40.xml"/><Relationship Id="rId3" Type="http://schemas.openxmlformats.org/officeDocument/2006/relationships/image" Target="../media/image70.png"/><Relationship Id="rId2" Type="http://schemas.openxmlformats.org/officeDocument/2006/relationships/tags" Target="../tags/tag3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4.png"/><Relationship Id="rId10" Type="http://schemas.openxmlformats.org/officeDocument/2006/relationships/tags" Target="../tags/tag43.xml"/><Relationship Id="rId1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tags" Target="../tags/tag47.xml"/><Relationship Id="rId7" Type="http://schemas.openxmlformats.org/officeDocument/2006/relationships/image" Target="../media/image57.png"/><Relationship Id="rId6" Type="http://schemas.openxmlformats.org/officeDocument/2006/relationships/tags" Target="../tags/tag46.xml"/><Relationship Id="rId5" Type="http://schemas.openxmlformats.org/officeDocument/2006/relationships/image" Target="../media/image55.png"/><Relationship Id="rId4" Type="http://schemas.openxmlformats.org/officeDocument/2006/relationships/tags" Target="../tags/tag45.xml"/><Relationship Id="rId3" Type="http://schemas.openxmlformats.org/officeDocument/2006/relationships/image" Target="../media/image56.png"/><Relationship Id="rId2" Type="http://schemas.openxmlformats.org/officeDocument/2006/relationships/tags" Target="../tags/tag44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8.png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1.png"/><Relationship Id="rId6" Type="http://schemas.openxmlformats.org/officeDocument/2006/relationships/tags" Target="../tags/tag52.xml"/><Relationship Id="rId5" Type="http://schemas.openxmlformats.org/officeDocument/2006/relationships/image" Target="../media/image80.png"/><Relationship Id="rId4" Type="http://schemas.openxmlformats.org/officeDocument/2006/relationships/tags" Target="../tags/tag51.xml"/><Relationship Id="rId3" Type="http://schemas.openxmlformats.org/officeDocument/2006/relationships/image" Target="../media/image73.png"/><Relationship Id="rId2" Type="http://schemas.openxmlformats.org/officeDocument/2006/relationships/tags" Target="../tags/tag50.xml"/><Relationship Id="rId1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6" Type="http://schemas.openxmlformats.org/officeDocument/2006/relationships/tags" Target="../tags/tag55.xml"/><Relationship Id="rId5" Type="http://schemas.openxmlformats.org/officeDocument/2006/relationships/image" Target="../media/image84.png"/><Relationship Id="rId4" Type="http://schemas.openxmlformats.org/officeDocument/2006/relationships/tags" Target="../tags/tag54.xml"/><Relationship Id="rId3" Type="http://schemas.openxmlformats.org/officeDocument/2006/relationships/image" Target="../media/image83.png"/><Relationship Id="rId2" Type="http://schemas.openxmlformats.org/officeDocument/2006/relationships/tags" Target="../tags/tag53.xml"/><Relationship Id="rId1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image" Target="../media/image57.png"/><Relationship Id="rId5" Type="http://schemas.openxmlformats.org/officeDocument/2006/relationships/tags" Target="../tags/tag58.xml"/><Relationship Id="rId4" Type="http://schemas.openxmlformats.org/officeDocument/2006/relationships/image" Target="../media/image77.png"/><Relationship Id="rId3" Type="http://schemas.openxmlformats.org/officeDocument/2006/relationships/tags" Target="../tags/tag57.xml"/><Relationship Id="rId2" Type="http://schemas.openxmlformats.org/officeDocument/2006/relationships/image" Target="../media/image89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4.png"/><Relationship Id="rId15" Type="http://schemas.openxmlformats.org/officeDocument/2006/relationships/tags" Target="../tags/tag64.xml"/><Relationship Id="rId14" Type="http://schemas.openxmlformats.org/officeDocument/2006/relationships/image" Target="../media/image90.png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image" Target="../media/image55.png"/><Relationship Id="rId10" Type="http://schemas.openxmlformats.org/officeDocument/2006/relationships/tags" Target="../tags/tag61.xml"/><Relationship Id="rId1" Type="http://schemas.openxmlformats.org/officeDocument/2006/relationships/tags" Target="../tags/tag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8" Type="http://schemas.openxmlformats.org/officeDocument/2006/relationships/tags" Target="../tags/tag68.xml"/><Relationship Id="rId7" Type="http://schemas.openxmlformats.org/officeDocument/2006/relationships/image" Target="../media/image64.png"/><Relationship Id="rId6" Type="http://schemas.openxmlformats.org/officeDocument/2006/relationships/tags" Target="../tags/tag67.xml"/><Relationship Id="rId5" Type="http://schemas.openxmlformats.org/officeDocument/2006/relationships/image" Target="../media/image63.png"/><Relationship Id="rId4" Type="http://schemas.openxmlformats.org/officeDocument/2006/relationships/tags" Target="../tags/tag66.xml"/><Relationship Id="rId3" Type="http://schemas.openxmlformats.org/officeDocument/2006/relationships/image" Target="../media/image62.png"/><Relationship Id="rId2" Type="http://schemas.openxmlformats.org/officeDocument/2006/relationships/tags" Target="../tags/tag65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71.xml"/><Relationship Id="rId13" Type="http://schemas.openxmlformats.org/officeDocument/2006/relationships/image" Target="../media/image94.png"/><Relationship Id="rId12" Type="http://schemas.openxmlformats.org/officeDocument/2006/relationships/tags" Target="../tags/tag70.xml"/><Relationship Id="rId11" Type="http://schemas.openxmlformats.org/officeDocument/2006/relationships/image" Target="../media/image93.png"/><Relationship Id="rId10" Type="http://schemas.openxmlformats.org/officeDocument/2006/relationships/tags" Target="../tags/tag69.xml"/><Relationship Id="rId1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tags" Target="../tags/tag73.xml"/><Relationship Id="rId3" Type="http://schemas.openxmlformats.org/officeDocument/2006/relationships/image" Target="../media/image95.png"/><Relationship Id="rId2" Type="http://schemas.openxmlformats.org/officeDocument/2006/relationships/tags" Target="../tags/tag72.xml"/><Relationship Id="rId1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tags" Target="../tags/tag75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tags" Target="../tags/tag74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image" Target="../media/image104.png"/><Relationship Id="rId7" Type="http://schemas.openxmlformats.org/officeDocument/2006/relationships/tags" Target="../tags/tag79.xml"/><Relationship Id="rId6" Type="http://schemas.openxmlformats.org/officeDocument/2006/relationships/image" Target="../media/image103.png"/><Relationship Id="rId5" Type="http://schemas.openxmlformats.org/officeDocument/2006/relationships/tags" Target="../tags/tag78.xml"/><Relationship Id="rId4" Type="http://schemas.openxmlformats.org/officeDocument/2006/relationships/image" Target="../media/image102.png"/><Relationship Id="rId3" Type="http://schemas.openxmlformats.org/officeDocument/2006/relationships/tags" Target="../tags/tag77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10.png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image" Target="../media/image109.png"/><Relationship Id="rId22" Type="http://schemas.openxmlformats.org/officeDocument/2006/relationships/tags" Target="../tags/tag88.xml"/><Relationship Id="rId21" Type="http://schemas.openxmlformats.org/officeDocument/2006/relationships/image" Target="../media/image108.png"/><Relationship Id="rId20" Type="http://schemas.openxmlformats.org/officeDocument/2006/relationships/tags" Target="../tags/tag87.xml"/><Relationship Id="rId2" Type="http://schemas.openxmlformats.org/officeDocument/2006/relationships/image" Target="../media/image101.png"/><Relationship Id="rId19" Type="http://schemas.openxmlformats.org/officeDocument/2006/relationships/tags" Target="../tags/tag86.xml"/><Relationship Id="rId18" Type="http://schemas.openxmlformats.org/officeDocument/2006/relationships/tags" Target="../tags/tag85.xml"/><Relationship Id="rId17" Type="http://schemas.openxmlformats.org/officeDocument/2006/relationships/tags" Target="../tags/tag84.xml"/><Relationship Id="rId16" Type="http://schemas.openxmlformats.org/officeDocument/2006/relationships/image" Target="../media/image107.png"/><Relationship Id="rId15" Type="http://schemas.openxmlformats.org/officeDocument/2006/relationships/tags" Target="../tags/tag83.xml"/><Relationship Id="rId14" Type="http://schemas.openxmlformats.org/officeDocument/2006/relationships/image" Target="../media/image70.png"/><Relationship Id="rId13" Type="http://schemas.openxmlformats.org/officeDocument/2006/relationships/tags" Target="../tags/tag82.xml"/><Relationship Id="rId12" Type="http://schemas.openxmlformats.org/officeDocument/2006/relationships/image" Target="../media/image106.png"/><Relationship Id="rId11" Type="http://schemas.openxmlformats.org/officeDocument/2006/relationships/tags" Target="../tags/tag81.xml"/><Relationship Id="rId10" Type="http://schemas.openxmlformats.org/officeDocument/2006/relationships/image" Target="../media/image105.png"/><Relationship Id="rId1" Type="http://schemas.openxmlformats.org/officeDocument/2006/relationships/tags" Target="../tags/tag76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png"/><Relationship Id="rId8" Type="http://schemas.openxmlformats.org/officeDocument/2006/relationships/tags" Target="../tags/tag96.xml"/><Relationship Id="rId7" Type="http://schemas.openxmlformats.org/officeDocument/2006/relationships/image" Target="../media/image111.png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image" Target="../media/image107.png"/><Relationship Id="rId3" Type="http://schemas.openxmlformats.org/officeDocument/2006/relationships/tags" Target="../tags/tag93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10.png"/><Relationship Id="rId25" Type="http://schemas.openxmlformats.org/officeDocument/2006/relationships/image" Target="../media/image114.png"/><Relationship Id="rId24" Type="http://schemas.openxmlformats.org/officeDocument/2006/relationships/tags" Target="../tags/tag107.xml"/><Relationship Id="rId23" Type="http://schemas.openxmlformats.org/officeDocument/2006/relationships/tags" Target="../tags/tag106.xml"/><Relationship Id="rId22" Type="http://schemas.openxmlformats.org/officeDocument/2006/relationships/tags" Target="../tags/tag105.xml"/><Relationship Id="rId21" Type="http://schemas.openxmlformats.org/officeDocument/2006/relationships/tags" Target="../tags/tag104.xml"/><Relationship Id="rId20" Type="http://schemas.openxmlformats.org/officeDocument/2006/relationships/tags" Target="../tags/tag103.xml"/><Relationship Id="rId2" Type="http://schemas.openxmlformats.org/officeDocument/2006/relationships/image" Target="../media/image70.png"/><Relationship Id="rId19" Type="http://schemas.openxmlformats.org/officeDocument/2006/relationships/image" Target="../media/image113.png"/><Relationship Id="rId18" Type="http://schemas.openxmlformats.org/officeDocument/2006/relationships/tags" Target="../tags/tag102.xml"/><Relationship Id="rId17" Type="http://schemas.openxmlformats.org/officeDocument/2006/relationships/image" Target="../media/image112.png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image" Target="../media/image106.png"/><Relationship Id="rId12" Type="http://schemas.openxmlformats.org/officeDocument/2006/relationships/tags" Target="../tags/tag98.xml"/><Relationship Id="rId11" Type="http://schemas.openxmlformats.org/officeDocument/2006/relationships/image" Target="../media/image102.png"/><Relationship Id="rId10" Type="http://schemas.openxmlformats.org/officeDocument/2006/relationships/tags" Target="../tags/tag97.xml"/><Relationship Id="rId1" Type="http://schemas.openxmlformats.org/officeDocument/2006/relationships/tags" Target="../tags/tag9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8" Type="http://schemas.openxmlformats.org/officeDocument/2006/relationships/image" Target="../media/image118.png"/><Relationship Id="rId7" Type="http://schemas.openxmlformats.org/officeDocument/2006/relationships/tags" Target="../tags/tag111.xml"/><Relationship Id="rId6" Type="http://schemas.openxmlformats.org/officeDocument/2006/relationships/image" Target="../media/image117.png"/><Relationship Id="rId5" Type="http://schemas.openxmlformats.org/officeDocument/2006/relationships/tags" Target="../tags/tag110.xml"/><Relationship Id="rId4" Type="http://schemas.openxmlformats.org/officeDocument/2006/relationships/image" Target="../media/image116.png"/><Relationship Id="rId3" Type="http://schemas.openxmlformats.org/officeDocument/2006/relationships/tags" Target="../tags/tag109.xml"/><Relationship Id="rId2" Type="http://schemas.openxmlformats.org/officeDocument/2006/relationships/image" Target="../media/image115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image" Target="../media/image104.png"/><Relationship Id="rId7" Type="http://schemas.openxmlformats.org/officeDocument/2006/relationships/tags" Target="../tags/tag115.xml"/><Relationship Id="rId6" Type="http://schemas.openxmlformats.org/officeDocument/2006/relationships/image" Target="../media/image103.png"/><Relationship Id="rId5" Type="http://schemas.openxmlformats.org/officeDocument/2006/relationships/tags" Target="../tags/tag114.xml"/><Relationship Id="rId4" Type="http://schemas.openxmlformats.org/officeDocument/2006/relationships/image" Target="../media/image102.png"/><Relationship Id="rId3" Type="http://schemas.openxmlformats.org/officeDocument/2006/relationships/tags" Target="../tags/tag113.xml"/><Relationship Id="rId2" Type="http://schemas.openxmlformats.org/officeDocument/2006/relationships/image" Target="../media/image101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10.png"/><Relationship Id="rId14" Type="http://schemas.openxmlformats.org/officeDocument/2006/relationships/image" Target="../media/image120.png"/><Relationship Id="rId13" Type="http://schemas.openxmlformats.org/officeDocument/2006/relationships/tags" Target="../tags/tag118.xml"/><Relationship Id="rId12" Type="http://schemas.openxmlformats.org/officeDocument/2006/relationships/image" Target="../media/image106.png"/><Relationship Id="rId11" Type="http://schemas.openxmlformats.org/officeDocument/2006/relationships/tags" Target="../tags/tag117.xml"/><Relationship Id="rId10" Type="http://schemas.openxmlformats.org/officeDocument/2006/relationships/image" Target="../media/image105.png"/><Relationship Id="rId1" Type="http://schemas.openxmlformats.org/officeDocument/2006/relationships/tags" Target="../tags/tag11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124.png"/><Relationship Id="rId7" Type="http://schemas.openxmlformats.org/officeDocument/2006/relationships/tags" Target="../tags/tag122.xml"/><Relationship Id="rId6" Type="http://schemas.openxmlformats.org/officeDocument/2006/relationships/image" Target="../media/image123.png"/><Relationship Id="rId5" Type="http://schemas.openxmlformats.org/officeDocument/2006/relationships/tags" Target="../tags/tag121.xml"/><Relationship Id="rId4" Type="http://schemas.openxmlformats.org/officeDocument/2006/relationships/image" Target="../media/image122.png"/><Relationship Id="rId3" Type="http://schemas.openxmlformats.org/officeDocument/2006/relationships/tags" Target="../tags/tag120.xml"/><Relationship Id="rId2" Type="http://schemas.openxmlformats.org/officeDocument/2006/relationships/image" Target="../media/image121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29.png"/><Relationship Id="rId17" Type="http://schemas.openxmlformats.org/officeDocument/2006/relationships/tags" Target="../tags/tag127.xml"/><Relationship Id="rId16" Type="http://schemas.openxmlformats.org/officeDocument/2006/relationships/image" Target="../media/image128.png"/><Relationship Id="rId15" Type="http://schemas.openxmlformats.org/officeDocument/2006/relationships/tags" Target="../tags/tag126.xml"/><Relationship Id="rId14" Type="http://schemas.openxmlformats.org/officeDocument/2006/relationships/image" Target="../media/image127.png"/><Relationship Id="rId13" Type="http://schemas.openxmlformats.org/officeDocument/2006/relationships/tags" Target="../tags/tag125.xml"/><Relationship Id="rId12" Type="http://schemas.openxmlformats.org/officeDocument/2006/relationships/image" Target="../media/image126.png"/><Relationship Id="rId11" Type="http://schemas.openxmlformats.org/officeDocument/2006/relationships/tags" Target="../tags/tag124.xml"/><Relationship Id="rId10" Type="http://schemas.openxmlformats.org/officeDocument/2006/relationships/image" Target="../media/image125.png"/><Relationship Id="rId1" Type="http://schemas.openxmlformats.org/officeDocument/2006/relationships/tags" Target="../tags/tag119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../media/image123.png"/><Relationship Id="rId7" Type="http://schemas.openxmlformats.org/officeDocument/2006/relationships/tags" Target="../tags/tag131.xml"/><Relationship Id="rId6" Type="http://schemas.openxmlformats.org/officeDocument/2006/relationships/image" Target="../media/image127.png"/><Relationship Id="rId5" Type="http://schemas.openxmlformats.org/officeDocument/2006/relationships/tags" Target="../tags/tag130.xml"/><Relationship Id="rId4" Type="http://schemas.openxmlformats.org/officeDocument/2006/relationships/image" Target="../media/image125.png"/><Relationship Id="rId3" Type="http://schemas.openxmlformats.org/officeDocument/2006/relationships/tags" Target="../tags/tag129.xml"/><Relationship Id="rId2" Type="http://schemas.openxmlformats.org/officeDocument/2006/relationships/image" Target="../media/image124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33.png"/><Relationship Id="rId17" Type="http://schemas.openxmlformats.org/officeDocument/2006/relationships/tags" Target="../tags/tag136.xml"/><Relationship Id="rId16" Type="http://schemas.openxmlformats.org/officeDocument/2006/relationships/image" Target="../media/image132.png"/><Relationship Id="rId15" Type="http://schemas.openxmlformats.org/officeDocument/2006/relationships/tags" Target="../tags/tag135.xml"/><Relationship Id="rId14" Type="http://schemas.openxmlformats.org/officeDocument/2006/relationships/image" Target="../media/image131.png"/><Relationship Id="rId13" Type="http://schemas.openxmlformats.org/officeDocument/2006/relationships/tags" Target="../tags/tag134.xml"/><Relationship Id="rId12" Type="http://schemas.openxmlformats.org/officeDocument/2006/relationships/image" Target="../media/image130.png"/><Relationship Id="rId11" Type="http://schemas.openxmlformats.org/officeDocument/2006/relationships/tags" Target="../tags/tag133.xml"/><Relationship Id="rId10" Type="http://schemas.openxmlformats.org/officeDocument/2006/relationships/image" Target="../media/image128.png"/><Relationship Id="rId1" Type="http://schemas.openxmlformats.org/officeDocument/2006/relationships/tags" Target="../tags/tag1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image" Target="../media/image134.png"/><Relationship Id="rId7" Type="http://schemas.openxmlformats.org/officeDocument/2006/relationships/tags" Target="../tags/tag140.xml"/><Relationship Id="rId63" Type="http://schemas.openxmlformats.org/officeDocument/2006/relationships/slideLayout" Target="../slideLayouts/slideLayout2.xml"/><Relationship Id="rId62" Type="http://schemas.openxmlformats.org/officeDocument/2006/relationships/image" Target="../media/image159.png"/><Relationship Id="rId61" Type="http://schemas.openxmlformats.org/officeDocument/2006/relationships/tags" Target="../tags/tag167.xml"/><Relationship Id="rId60" Type="http://schemas.openxmlformats.org/officeDocument/2006/relationships/image" Target="../media/image158.png"/><Relationship Id="rId6" Type="http://schemas.openxmlformats.org/officeDocument/2006/relationships/image" Target="../media/image126.png"/><Relationship Id="rId59" Type="http://schemas.openxmlformats.org/officeDocument/2006/relationships/tags" Target="../tags/tag166.xml"/><Relationship Id="rId58" Type="http://schemas.openxmlformats.org/officeDocument/2006/relationships/image" Target="../media/image157.png"/><Relationship Id="rId57" Type="http://schemas.openxmlformats.org/officeDocument/2006/relationships/tags" Target="../tags/tag165.xml"/><Relationship Id="rId56" Type="http://schemas.openxmlformats.org/officeDocument/2006/relationships/image" Target="../media/image156.png"/><Relationship Id="rId55" Type="http://schemas.openxmlformats.org/officeDocument/2006/relationships/tags" Target="../tags/tag164.xml"/><Relationship Id="rId54" Type="http://schemas.openxmlformats.org/officeDocument/2006/relationships/image" Target="../media/image155.png"/><Relationship Id="rId53" Type="http://schemas.openxmlformats.org/officeDocument/2006/relationships/tags" Target="../tags/tag163.xml"/><Relationship Id="rId52" Type="http://schemas.openxmlformats.org/officeDocument/2006/relationships/image" Target="../media/image154.png"/><Relationship Id="rId51" Type="http://schemas.openxmlformats.org/officeDocument/2006/relationships/tags" Target="../tags/tag162.xml"/><Relationship Id="rId50" Type="http://schemas.openxmlformats.org/officeDocument/2006/relationships/image" Target="../media/image153.png"/><Relationship Id="rId5" Type="http://schemas.openxmlformats.org/officeDocument/2006/relationships/tags" Target="../tags/tag139.xml"/><Relationship Id="rId49" Type="http://schemas.openxmlformats.org/officeDocument/2006/relationships/tags" Target="../tags/tag161.xml"/><Relationship Id="rId48" Type="http://schemas.openxmlformats.org/officeDocument/2006/relationships/image" Target="../media/image152.png"/><Relationship Id="rId47" Type="http://schemas.openxmlformats.org/officeDocument/2006/relationships/tags" Target="../tags/tag160.xml"/><Relationship Id="rId46" Type="http://schemas.openxmlformats.org/officeDocument/2006/relationships/image" Target="../media/image151.png"/><Relationship Id="rId45" Type="http://schemas.openxmlformats.org/officeDocument/2006/relationships/tags" Target="../tags/tag159.xml"/><Relationship Id="rId44" Type="http://schemas.openxmlformats.org/officeDocument/2006/relationships/image" Target="../media/image150.png"/><Relationship Id="rId43" Type="http://schemas.openxmlformats.org/officeDocument/2006/relationships/tags" Target="../tags/tag158.xml"/><Relationship Id="rId42" Type="http://schemas.openxmlformats.org/officeDocument/2006/relationships/image" Target="../media/image149.png"/><Relationship Id="rId41" Type="http://schemas.openxmlformats.org/officeDocument/2006/relationships/tags" Target="../tags/tag157.xml"/><Relationship Id="rId40" Type="http://schemas.openxmlformats.org/officeDocument/2006/relationships/image" Target="../media/image148.png"/><Relationship Id="rId4" Type="http://schemas.openxmlformats.org/officeDocument/2006/relationships/image" Target="../media/image125.png"/><Relationship Id="rId39" Type="http://schemas.openxmlformats.org/officeDocument/2006/relationships/tags" Target="../tags/tag156.xml"/><Relationship Id="rId38" Type="http://schemas.openxmlformats.org/officeDocument/2006/relationships/image" Target="../media/image147.png"/><Relationship Id="rId37" Type="http://schemas.openxmlformats.org/officeDocument/2006/relationships/tags" Target="../tags/tag155.xml"/><Relationship Id="rId36" Type="http://schemas.openxmlformats.org/officeDocument/2006/relationships/image" Target="../media/image146.png"/><Relationship Id="rId35" Type="http://schemas.openxmlformats.org/officeDocument/2006/relationships/tags" Target="../tags/tag154.xml"/><Relationship Id="rId34" Type="http://schemas.openxmlformats.org/officeDocument/2006/relationships/image" Target="../media/image145.png"/><Relationship Id="rId33" Type="http://schemas.openxmlformats.org/officeDocument/2006/relationships/tags" Target="../tags/tag153.xml"/><Relationship Id="rId32" Type="http://schemas.openxmlformats.org/officeDocument/2006/relationships/image" Target="../media/image144.png"/><Relationship Id="rId31" Type="http://schemas.openxmlformats.org/officeDocument/2006/relationships/tags" Target="../tags/tag152.xml"/><Relationship Id="rId30" Type="http://schemas.openxmlformats.org/officeDocument/2006/relationships/image" Target="../media/image143.png"/><Relationship Id="rId3" Type="http://schemas.openxmlformats.org/officeDocument/2006/relationships/tags" Target="../tags/tag138.xml"/><Relationship Id="rId29" Type="http://schemas.openxmlformats.org/officeDocument/2006/relationships/tags" Target="../tags/tag151.xml"/><Relationship Id="rId28" Type="http://schemas.openxmlformats.org/officeDocument/2006/relationships/image" Target="../media/image142.png"/><Relationship Id="rId27" Type="http://schemas.openxmlformats.org/officeDocument/2006/relationships/tags" Target="../tags/tag150.xml"/><Relationship Id="rId26" Type="http://schemas.openxmlformats.org/officeDocument/2006/relationships/image" Target="../media/image141.png"/><Relationship Id="rId25" Type="http://schemas.openxmlformats.org/officeDocument/2006/relationships/tags" Target="../tags/tag149.xml"/><Relationship Id="rId24" Type="http://schemas.openxmlformats.org/officeDocument/2006/relationships/image" Target="../media/image140.png"/><Relationship Id="rId23" Type="http://schemas.openxmlformats.org/officeDocument/2006/relationships/tags" Target="../tags/tag148.xml"/><Relationship Id="rId22" Type="http://schemas.openxmlformats.org/officeDocument/2006/relationships/image" Target="../media/image139.png"/><Relationship Id="rId21" Type="http://schemas.openxmlformats.org/officeDocument/2006/relationships/tags" Target="../tags/tag147.xml"/><Relationship Id="rId20" Type="http://schemas.openxmlformats.org/officeDocument/2006/relationships/image" Target="../media/image129.png"/><Relationship Id="rId2" Type="http://schemas.openxmlformats.org/officeDocument/2006/relationships/image" Target="../media/image127.png"/><Relationship Id="rId19" Type="http://schemas.openxmlformats.org/officeDocument/2006/relationships/tags" Target="../tags/tag146.xml"/><Relationship Id="rId18" Type="http://schemas.openxmlformats.org/officeDocument/2006/relationships/image" Target="../media/image138.png"/><Relationship Id="rId17" Type="http://schemas.openxmlformats.org/officeDocument/2006/relationships/tags" Target="../tags/tag145.xml"/><Relationship Id="rId16" Type="http://schemas.openxmlformats.org/officeDocument/2006/relationships/image" Target="../media/image123.png"/><Relationship Id="rId15" Type="http://schemas.openxmlformats.org/officeDocument/2006/relationships/tags" Target="../tags/tag144.xml"/><Relationship Id="rId14" Type="http://schemas.openxmlformats.org/officeDocument/2006/relationships/image" Target="../media/image137.png"/><Relationship Id="rId13" Type="http://schemas.openxmlformats.org/officeDocument/2006/relationships/tags" Target="../tags/tag143.xml"/><Relationship Id="rId12" Type="http://schemas.openxmlformats.org/officeDocument/2006/relationships/image" Target="../media/image136.png"/><Relationship Id="rId11" Type="http://schemas.openxmlformats.org/officeDocument/2006/relationships/tags" Target="../tags/tag142.xml"/><Relationship Id="rId10" Type="http://schemas.openxmlformats.org/officeDocument/2006/relationships/image" Target="../media/image135.png"/><Relationship Id="rId1" Type="http://schemas.openxmlformats.org/officeDocument/2006/relationships/tags" Target="../tags/tag1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tags" Target="../tags/tag4.xml"/><Relationship Id="rId3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tags" Target="../tags/tag6.xml"/><Relationship Id="rId3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9.xml"/><Relationship Id="rId2" Type="http://schemas.openxmlformats.org/officeDocument/2006/relationships/image" Target="../media/image13.png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19.png"/><Relationship Id="rId7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tags" Target="../tags/tag12.xml"/><Relationship Id="rId4" Type="http://schemas.openxmlformats.org/officeDocument/2006/relationships/image" Target="../media/image17.png"/><Relationship Id="rId3" Type="http://schemas.openxmlformats.org/officeDocument/2006/relationships/tags" Target="../tags/tag11.x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27.emf"/><Relationship Id="rId21" Type="http://schemas.openxmlformats.org/officeDocument/2006/relationships/image" Target="../media/image26.png"/><Relationship Id="rId20" Type="http://schemas.openxmlformats.org/officeDocument/2006/relationships/tags" Target="../tags/tag19.xml"/><Relationship Id="rId2" Type="http://schemas.openxmlformats.org/officeDocument/2006/relationships/image" Target="../media/image16.png"/><Relationship Id="rId19" Type="http://schemas.openxmlformats.org/officeDocument/2006/relationships/image" Target="../media/image25.png"/><Relationship Id="rId18" Type="http://schemas.openxmlformats.org/officeDocument/2006/relationships/tags" Target="../tags/tag18.xml"/><Relationship Id="rId17" Type="http://schemas.openxmlformats.org/officeDocument/2006/relationships/image" Target="../media/image24.png"/><Relationship Id="rId16" Type="http://schemas.openxmlformats.org/officeDocument/2006/relationships/image" Target="../media/image23.png"/><Relationship Id="rId15" Type="http://schemas.openxmlformats.org/officeDocument/2006/relationships/tags" Target="../tags/tag17.xml"/><Relationship Id="rId14" Type="http://schemas.openxmlformats.org/officeDocument/2006/relationships/image" Target="../media/image22.png"/><Relationship Id="rId13" Type="http://schemas.openxmlformats.org/officeDocument/2006/relationships/tags" Target="../tags/tag16.xml"/><Relationship Id="rId12" Type="http://schemas.openxmlformats.org/officeDocument/2006/relationships/image" Target="../media/image21.png"/><Relationship Id="rId11" Type="http://schemas.openxmlformats.org/officeDocument/2006/relationships/tags" Target="../tags/tag15.xml"/><Relationship Id="rId10" Type="http://schemas.openxmlformats.org/officeDocument/2006/relationships/image" Target="../media/image20.pn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Nets: Inference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0"/>
            <a:ext cx="6886665" cy="3525166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66775" y="5634590"/>
            <a:ext cx="10639425" cy="10387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 panose="020F0502020204030204"/>
                <a:cs typeface="Calibri" panose="020F0502020204030204"/>
              </a:rPr>
              <a:t>Instructors: David Suter and </a:t>
            </a:r>
            <a:r>
              <a:rPr lang="en-US" dirty="0" err="1">
                <a:latin typeface="Calibri" panose="020F0502020204030204"/>
                <a:cs typeface="Calibri" panose="020F0502020204030204"/>
              </a:rPr>
              <a:t>Qince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 Li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algn="ctr">
              <a:spcBef>
                <a:spcPct val="50000"/>
              </a:spcBef>
            </a:pPr>
            <a:r>
              <a:rPr lang="en-US" dirty="0">
                <a:latin typeface="Calibri" panose="020F0502020204030204"/>
                <a:cs typeface="Calibri" panose="020F0502020204030204"/>
              </a:rPr>
              <a:t>Course Delivered @ Harbin Institute of Technology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algn="ctr">
              <a:spcBef>
                <a:spcPct val="50000"/>
              </a:spcBef>
            </a:pPr>
            <a:r>
              <a:rPr lang="en-US" sz="1200" dirty="0">
                <a:latin typeface="Calibri" panose="020F0502020204030204"/>
                <a:cs typeface="Calibri" panose="020F0502020204030204"/>
              </a:rPr>
              <a:t>[Many slides adapted from those created by Dan Klein and Pieter Abbeel for CS188 Intro to AI at UC Berkeley. Some others from colleagues at Adelaide University.]</a:t>
            </a:r>
            <a:endParaRPr lang="en-US" sz="12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Inference by Enumeration in Bayes’ Net</a:t>
            </a:r>
            <a:endParaRPr lang="en-US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Given unlimited time, inference in BNs is easy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7"/>
            <a:endParaRPr lang="en-US" sz="5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Reminder of inference by enumeration by example: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B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E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A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M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J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Inference by Enumeration?</a:t>
            </a:r>
            <a:endParaRPr lang="en-US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6380163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19800"/>
            <a:ext cx="71628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Inference by Enumeration vs. Variable Elimination</a:t>
            </a:r>
            <a:endParaRPr lang="en-US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Why is inference by enumeration so slow?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You join up the whole joint distribution before you sum out the hidden variables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18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18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 bwMode="auto">
          <a:xfrm>
            <a:off x="6096000" y="1219200"/>
            <a:ext cx="60960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Idea: interleave joining and marginalizing!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cs typeface="Calibri" panose="020F0502020204030204"/>
              </a:rPr>
              <a:t>Called </a:t>
            </a:r>
            <a:r>
              <a:rPr lang="ja-JP" altLang="en-US" sz="2000" dirty="0">
                <a:latin typeface="Calibri" panose="020F0502020204030204"/>
                <a:cs typeface="Calibri" panose="020F0502020204030204"/>
              </a:rPr>
              <a:t>“</a:t>
            </a:r>
            <a:r>
              <a:rPr lang="en-US" altLang="ja-JP" sz="2000" dirty="0">
                <a:latin typeface="Calibri" panose="020F0502020204030204"/>
                <a:cs typeface="Calibri" panose="020F0502020204030204"/>
              </a:rPr>
              <a:t>Variable Elimination</a:t>
            </a:r>
            <a:r>
              <a:rPr lang="ja-JP" altLang="en-US" sz="2000" dirty="0">
                <a:latin typeface="Calibri" panose="020F0502020204030204"/>
                <a:cs typeface="Calibri" panose="020F0502020204030204"/>
              </a:rPr>
              <a:t>”</a:t>
            </a:r>
            <a:endParaRPr lang="en-US" altLang="ja-JP" sz="2000" dirty="0">
              <a:latin typeface="Calibri" panose="020F0502020204030204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cs typeface="Calibri" panose="020F0502020204030204"/>
              </a:rPr>
              <a:t>Still NP-hard, but usually much faster than inference by enumeration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cs typeface="Calibri" panose="020F0502020204030204"/>
              </a:rPr>
              <a:t>First we’ll need some new notation: factors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Zoo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Factor Zoo I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400" dirty="0">
                <a:ea typeface="MS PGothic" panose="020B0600070205080204" pitchFamily="34" charset="-128"/>
                <a:cs typeface="Calibri" panose="020F0502020204030204" pitchFamily="34" charset="0"/>
              </a:rPr>
              <a:t>Joint distribution: P(X,Y)</a:t>
            </a:r>
            <a:endParaRPr lang="en-US" sz="24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Entries P(</a:t>
            </a:r>
            <a:r>
              <a:rPr lang="en-US" sz="2000" dirty="0" err="1">
                <a:ea typeface="MS PGothic" panose="020B0600070205080204" pitchFamily="34" charset="-128"/>
                <a:cs typeface="Calibri" panose="020F0502020204030204" pitchFamily="34" charset="0"/>
              </a:rPr>
              <a:t>x,y</a:t>
            </a:r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) for all x, y</a:t>
            </a:r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Sums to 1</a:t>
            </a:r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4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4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400" dirty="0">
                <a:ea typeface="MS PGothic" panose="020B0600070205080204" pitchFamily="34" charset="-128"/>
                <a:cs typeface="Calibri" panose="020F0502020204030204" pitchFamily="34" charset="0"/>
              </a:rPr>
              <a:t>Selected joint: P(</a:t>
            </a:r>
            <a:r>
              <a:rPr lang="en-US" sz="2400" dirty="0" err="1">
                <a:ea typeface="MS PGothic" panose="020B0600070205080204" pitchFamily="34" charset="-128"/>
                <a:cs typeface="Calibri" panose="020F0502020204030204" pitchFamily="34" charset="0"/>
              </a:rPr>
              <a:t>x,Y</a:t>
            </a:r>
            <a:r>
              <a:rPr lang="en-US" sz="2400" dirty="0"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  <a:endParaRPr lang="en-US" sz="24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A slice of the joint distribution</a:t>
            </a:r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Entries P(</a:t>
            </a:r>
            <a:r>
              <a:rPr lang="en-US" sz="2000" dirty="0" err="1">
                <a:ea typeface="MS PGothic" panose="020B0600070205080204" pitchFamily="34" charset="-128"/>
                <a:cs typeface="Calibri" panose="020F0502020204030204" pitchFamily="34" charset="0"/>
              </a:rPr>
              <a:t>x,y</a:t>
            </a:r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) for fixed x, all y</a:t>
            </a:r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Sums to P(x)</a:t>
            </a:r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lvl="1"/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400" dirty="0">
                <a:ea typeface="MS PGothic" panose="020B0600070205080204" pitchFamily="34" charset="-128"/>
                <a:cs typeface="Calibri" panose="020F0502020204030204" pitchFamily="34" charset="0"/>
              </a:rPr>
              <a:t>Number of capitals = dimensionality of the table</a:t>
            </a:r>
            <a:endParaRPr lang="en-US" sz="2400" dirty="0"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46482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114800"/>
            <a:ext cx="1535112" cy="2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Factor Zoo II</a:t>
            </a:r>
            <a:endParaRPr lang="en-US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Single conditional: P(Y | x)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Entries P(y | x) for fixed x, all y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Sums to 1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Family of conditionals: 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>
              <a:buNone/>
            </a:pPr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	P(X |Y)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Multiple conditionals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Entries P(x | y) for all x, y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Sums to |Y|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Factor Zoo III</a:t>
            </a:r>
            <a:endParaRPr lang="en-US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Specified family: P( y | X )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Entries P(y | x) for fixed y,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	but for all x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Sums to … who knows!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panose="020B0600070205080204" pitchFamily="34" charset="-128"/>
              </a:rPr>
              <a:t>Factor Zoo Summary</a:t>
            </a:r>
            <a:endParaRPr lang="en-US" dirty="0">
              <a:ea typeface="MS PGothic" panose="020B0600070205080204" pitchFamily="34" charset="-128"/>
            </a:endParaRPr>
          </a:p>
        </p:txBody>
      </p:sp>
      <p:sp>
        <p:nvSpPr>
          <p:cNvPr id="13" name="Content Placeholder 2"/>
          <p:cNvSpPr txBox="1"/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MS PGothic" panose="020B0600070205080204" pitchFamily="34" charset="-128"/>
              </a:rPr>
              <a:t>In general, when we write P(Y</a:t>
            </a:r>
            <a:r>
              <a:rPr lang="en-US" sz="2400" baseline="-25000" dirty="0">
                <a:ea typeface="MS PGothic" panose="020B0600070205080204" pitchFamily="34" charset="-128"/>
              </a:rPr>
              <a:t>1</a:t>
            </a:r>
            <a:r>
              <a:rPr lang="en-US" sz="2400" dirty="0">
                <a:ea typeface="MS PGothic" panose="020B0600070205080204" pitchFamily="34" charset="-128"/>
              </a:rPr>
              <a:t> … Y</a:t>
            </a:r>
            <a:r>
              <a:rPr lang="en-US" sz="2400" baseline="-25000" dirty="0">
                <a:ea typeface="MS PGothic" panose="020B0600070205080204" pitchFamily="34" charset="-128"/>
              </a:rPr>
              <a:t>N</a:t>
            </a:r>
            <a:r>
              <a:rPr lang="en-US" sz="2400" dirty="0">
                <a:ea typeface="MS PGothic" panose="020B0600070205080204" pitchFamily="34" charset="-128"/>
              </a:rPr>
              <a:t> | X</a:t>
            </a:r>
            <a:r>
              <a:rPr lang="en-US" sz="2400" baseline="-25000" dirty="0">
                <a:ea typeface="MS PGothic" panose="020B0600070205080204" pitchFamily="34" charset="-128"/>
              </a:rPr>
              <a:t>1</a:t>
            </a:r>
            <a:r>
              <a:rPr lang="en-US" sz="2400" dirty="0">
                <a:ea typeface="MS PGothic" panose="020B0600070205080204" pitchFamily="34" charset="-128"/>
              </a:rPr>
              <a:t> … X</a:t>
            </a:r>
            <a:r>
              <a:rPr lang="en-US" sz="2400" baseline="-25000" dirty="0">
                <a:ea typeface="MS PGothic" panose="020B0600070205080204" pitchFamily="34" charset="-128"/>
              </a:rPr>
              <a:t>M</a:t>
            </a:r>
            <a:r>
              <a:rPr lang="en-US" sz="2400" dirty="0">
                <a:ea typeface="MS PGothic" panose="020B0600070205080204" pitchFamily="34" charset="-128"/>
              </a:rPr>
              <a:t>)</a:t>
            </a:r>
            <a:endParaRPr lang="en-US" sz="2400" dirty="0">
              <a:ea typeface="MS PGothic" panose="020B0600070205080204" pitchFamily="34" charset="-128"/>
            </a:endParaRPr>
          </a:p>
          <a:p>
            <a:pPr lvl="5"/>
            <a:endParaRPr lang="en-US" sz="1200" dirty="0">
              <a:ea typeface="MS PGothic" panose="020B0600070205080204" pitchFamily="34" charset="-128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</a:rPr>
              <a:t>It is a </a:t>
            </a:r>
            <a:r>
              <a:rPr lang="ja-JP" altLang="en-US" sz="2000" dirty="0">
                <a:ea typeface="MS PGothic" panose="020B0600070205080204" pitchFamily="34" charset="-128"/>
              </a:rPr>
              <a:t>“</a:t>
            </a:r>
            <a:r>
              <a:rPr lang="en-US" altLang="ja-JP" sz="2000" dirty="0">
                <a:ea typeface="MS PGothic" panose="020B0600070205080204" pitchFamily="34" charset="-128"/>
              </a:rPr>
              <a:t>factor,</a:t>
            </a:r>
            <a:r>
              <a:rPr lang="ja-JP" altLang="en-US" sz="2000" dirty="0">
                <a:ea typeface="MS PGothic" panose="020B0600070205080204" pitchFamily="34" charset="-128"/>
              </a:rPr>
              <a:t>”</a:t>
            </a:r>
            <a:r>
              <a:rPr lang="en-US" altLang="ja-JP" sz="2000" dirty="0">
                <a:ea typeface="MS PGothic" panose="020B0600070205080204" pitchFamily="34" charset="-128"/>
              </a:rPr>
              <a:t> a multi-dimensional array</a:t>
            </a:r>
            <a:endParaRPr lang="en-US" altLang="ja-JP" sz="2000" dirty="0">
              <a:ea typeface="MS PGothic" panose="020B0600070205080204" pitchFamily="34" charset="-128"/>
            </a:endParaRPr>
          </a:p>
          <a:p>
            <a:pPr lvl="5"/>
            <a:endParaRPr lang="en-US" altLang="ja-JP" sz="1200" dirty="0">
              <a:ea typeface="MS PGothic" panose="020B0600070205080204" pitchFamily="34" charset="-128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</a:rPr>
              <a:t>Its values are P(y</a:t>
            </a:r>
            <a:r>
              <a:rPr lang="en-US" sz="2000" baseline="-25000" dirty="0">
                <a:ea typeface="MS PGothic" panose="020B0600070205080204" pitchFamily="34" charset="-128"/>
              </a:rPr>
              <a:t>1</a:t>
            </a:r>
            <a:r>
              <a:rPr lang="en-US" sz="2000" dirty="0">
                <a:ea typeface="MS PGothic" panose="020B0600070205080204" pitchFamily="34" charset="-128"/>
              </a:rPr>
              <a:t> … </a:t>
            </a:r>
            <a:r>
              <a:rPr lang="en-US" sz="2000" dirty="0" err="1">
                <a:ea typeface="MS PGothic" panose="020B0600070205080204" pitchFamily="34" charset="-128"/>
              </a:rPr>
              <a:t>y</a:t>
            </a:r>
            <a:r>
              <a:rPr lang="en-US" sz="2000" baseline="-25000" dirty="0" err="1">
                <a:ea typeface="MS PGothic" panose="020B0600070205080204" pitchFamily="34" charset="-128"/>
              </a:rPr>
              <a:t>N</a:t>
            </a:r>
            <a:r>
              <a:rPr lang="en-US" sz="2000" dirty="0">
                <a:ea typeface="MS PGothic" panose="020B0600070205080204" pitchFamily="34" charset="-128"/>
              </a:rPr>
              <a:t> | x</a:t>
            </a:r>
            <a:r>
              <a:rPr lang="en-US" sz="2000" baseline="-25000" dirty="0">
                <a:ea typeface="MS PGothic" panose="020B0600070205080204" pitchFamily="34" charset="-128"/>
              </a:rPr>
              <a:t>1</a:t>
            </a:r>
            <a:r>
              <a:rPr lang="en-US" sz="2000" dirty="0">
                <a:ea typeface="MS PGothic" panose="020B0600070205080204" pitchFamily="34" charset="-128"/>
              </a:rPr>
              <a:t> … </a:t>
            </a:r>
            <a:r>
              <a:rPr lang="en-US" sz="2000" dirty="0" err="1">
                <a:ea typeface="MS PGothic" panose="020B0600070205080204" pitchFamily="34" charset="-128"/>
              </a:rPr>
              <a:t>x</a:t>
            </a:r>
            <a:r>
              <a:rPr lang="en-US" sz="2000" baseline="-25000" dirty="0" err="1">
                <a:ea typeface="MS PGothic" panose="020B0600070205080204" pitchFamily="34" charset="-128"/>
              </a:rPr>
              <a:t>M</a:t>
            </a:r>
            <a:r>
              <a:rPr lang="en-US" sz="2000" dirty="0">
                <a:ea typeface="MS PGothic" panose="020B0600070205080204" pitchFamily="34" charset="-128"/>
              </a:rPr>
              <a:t>)</a:t>
            </a:r>
            <a:endParaRPr lang="en-US" sz="2000" dirty="0">
              <a:ea typeface="MS PGothic" panose="020B0600070205080204" pitchFamily="34" charset="-128"/>
            </a:endParaRPr>
          </a:p>
          <a:p>
            <a:pPr lvl="6"/>
            <a:endParaRPr lang="en-US" sz="1200" dirty="0">
              <a:ea typeface="MS PGothic" panose="020B0600070205080204" pitchFamily="34" charset="-128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</a:rPr>
              <a:t>Any assigned (=lower-case) X or Y is a dimension missing (selected) from the array</a:t>
            </a:r>
            <a:endParaRPr lang="en-US" sz="2000" dirty="0">
              <a:ea typeface="MS PGothic" panose="020B060007020508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Example: Traffic Domain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en-US" dirty="0">
                <a:ea typeface="MS PGothic" panose="020B0600070205080204" pitchFamily="34" charset="-128"/>
              </a:rPr>
              <a:t>Random Variables</a:t>
            </a:r>
            <a:endParaRPr lang="en-US" dirty="0">
              <a:ea typeface="MS PGothic" panose="020B0600070205080204" pitchFamily="34" charset="-128"/>
            </a:endParaRPr>
          </a:p>
          <a:p>
            <a:pPr lvl="1"/>
            <a:r>
              <a:rPr lang="en-US" dirty="0">
                <a:ea typeface="MS PGothic" panose="020B0600070205080204" pitchFamily="34" charset="-128"/>
              </a:rPr>
              <a:t>R: Raining</a:t>
            </a:r>
            <a:endParaRPr lang="en-US" dirty="0">
              <a:ea typeface="MS PGothic" panose="020B0600070205080204" pitchFamily="34" charset="-128"/>
            </a:endParaRPr>
          </a:p>
          <a:p>
            <a:pPr lvl="1"/>
            <a:r>
              <a:rPr lang="en-US" dirty="0">
                <a:ea typeface="MS PGothic" panose="020B0600070205080204" pitchFamily="34" charset="-128"/>
              </a:rPr>
              <a:t>T: Traffic</a:t>
            </a:r>
            <a:endParaRPr lang="en-US" dirty="0">
              <a:ea typeface="MS PGothic" panose="020B0600070205080204" pitchFamily="34" charset="-128"/>
            </a:endParaRPr>
          </a:p>
          <a:p>
            <a:pPr lvl="1"/>
            <a:r>
              <a:rPr lang="en-US" dirty="0">
                <a:ea typeface="MS PGothic" panose="020B0600070205080204" pitchFamily="34" charset="-128"/>
              </a:rPr>
              <a:t>L: Late for class!</a:t>
            </a:r>
            <a:endParaRPr lang="en-US" dirty="0">
              <a:ea typeface="MS PGothic" panose="020B0600070205080204" pitchFamily="34" charset="-128"/>
            </a:endParaRPr>
          </a:p>
          <a:p>
            <a:pPr lvl="1"/>
            <a:endParaRPr lang="en-US" dirty="0">
              <a:ea typeface="MS PGothic" panose="020B0600070205080204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 (VE)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9200"/>
            <a:ext cx="5066166" cy="502366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Bayes</a:t>
            </a:r>
            <a:r>
              <a:rPr lang="ja-JP" altLang="en-US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’</a:t>
            </a:r>
            <a:r>
              <a:rPr lang="en-US" altLang="ja-JP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 Net Representation</a:t>
            </a:r>
            <a:endParaRPr lang="en-US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A directed, acyclic graph, one node per random variable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A conditional probability table (CPT) for each node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7">
              <a:lnSpc>
                <a:spcPct val="80000"/>
              </a:lnSpc>
            </a:pPr>
            <a:endParaRPr lang="en-US" sz="12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A collection of distributions over X, one for each combination of parents</a:t>
            </a:r>
            <a:r>
              <a:rPr lang="ja-JP" alt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’</a:t>
            </a:r>
            <a:r>
              <a:rPr lang="en-US" altLang="ja-JP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 values</a:t>
            </a:r>
            <a:endParaRPr lang="en-US" altLang="ja-JP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Bayes</a:t>
            </a:r>
            <a:r>
              <a:rPr lang="ja-JP" alt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’</a:t>
            </a:r>
            <a:r>
              <a:rPr lang="en-US" altLang="ja-JP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 nets implicitly encode joint distributions</a:t>
            </a:r>
            <a:endParaRPr lang="en-US" altLang="ja-JP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As a product of local conditional distributions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6">
              <a:lnSpc>
                <a:spcPct val="80000"/>
              </a:lnSpc>
            </a:pPr>
            <a:endParaRPr lang="en-US" sz="12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To see what probability a BN gives to a full assignment, multiply all the relevant conditionals together: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2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panose="020B0600070205080204" pitchFamily="34" charset="-128"/>
              </a:rPr>
              <a:t>Inference by Enumeration: Procedural Outline</a:t>
            </a:r>
            <a:endParaRPr lang="en-US" dirty="0">
              <a:ea typeface="MS PGothic" panose="020B0600070205080204" pitchFamily="34" charset="-128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296400" cy="4525963"/>
          </a:xfrm>
        </p:spPr>
        <p:txBody>
          <a:bodyPr/>
          <a:lstStyle/>
          <a:p>
            <a:r>
              <a:rPr lang="en-US" sz="2600" dirty="0">
                <a:ea typeface="MS PGothic" panose="020B0600070205080204" pitchFamily="34" charset="-128"/>
              </a:rPr>
              <a:t>Track objects called </a:t>
            </a:r>
            <a:r>
              <a:rPr lang="en-US" sz="2600" dirty="0">
                <a:solidFill>
                  <a:srgbClr val="CC0000"/>
                </a:solidFill>
                <a:ea typeface="MS PGothic" panose="020B0600070205080204" pitchFamily="34" charset="-128"/>
              </a:rPr>
              <a:t>factors</a:t>
            </a:r>
            <a:endParaRPr lang="en-US" sz="2600" dirty="0">
              <a:solidFill>
                <a:srgbClr val="CC0000"/>
              </a:solidFill>
              <a:ea typeface="MS PGothic" panose="020B0600070205080204" pitchFamily="34" charset="-128"/>
            </a:endParaRPr>
          </a:p>
          <a:p>
            <a:r>
              <a:rPr lang="en-US" sz="2600" dirty="0">
                <a:ea typeface="MS PGothic" panose="020B0600070205080204" pitchFamily="34" charset="-128"/>
              </a:rPr>
              <a:t>Initial factors are local CPTs (one per node)</a:t>
            </a:r>
            <a:endParaRPr lang="en-US" sz="2600" dirty="0">
              <a:ea typeface="MS PGothic" panose="020B0600070205080204" pitchFamily="34" charset="-128"/>
            </a:endParaRPr>
          </a:p>
          <a:p>
            <a:endParaRPr lang="en-US" sz="2600" dirty="0">
              <a:ea typeface="MS PGothic" panose="020B0600070205080204" pitchFamily="34" charset="-128"/>
            </a:endParaRPr>
          </a:p>
          <a:p>
            <a:endParaRPr lang="en-US" sz="2600" dirty="0">
              <a:ea typeface="MS PGothic" panose="020B0600070205080204" pitchFamily="34" charset="-128"/>
            </a:endParaRPr>
          </a:p>
          <a:p>
            <a:endParaRPr lang="en-US" sz="2600" dirty="0">
              <a:ea typeface="MS PGothic" panose="020B0600070205080204" pitchFamily="34" charset="-128"/>
            </a:endParaRPr>
          </a:p>
          <a:p>
            <a:r>
              <a:rPr lang="en-US" sz="2600" dirty="0">
                <a:ea typeface="MS PGothic" panose="020B0600070205080204" pitchFamily="34" charset="-128"/>
              </a:rPr>
              <a:t>Any known values are selected</a:t>
            </a:r>
            <a:endParaRPr lang="en-US" sz="2600" dirty="0">
              <a:ea typeface="MS PGothic" panose="020B0600070205080204" pitchFamily="34" charset="-128"/>
            </a:endParaRPr>
          </a:p>
          <a:p>
            <a:pPr lvl="1"/>
            <a:r>
              <a:rPr lang="en-US" sz="2200" dirty="0">
                <a:ea typeface="MS PGothic" panose="020B0600070205080204" pitchFamily="34" charset="-128"/>
              </a:rPr>
              <a:t>E.g. if we know                  , the initial factors are</a:t>
            </a:r>
            <a:endParaRPr lang="en-US" sz="2200" dirty="0">
              <a:ea typeface="MS PGothic" panose="020B0600070205080204" pitchFamily="34" charset="-128"/>
            </a:endParaRPr>
          </a:p>
          <a:p>
            <a:pPr lvl="1"/>
            <a:endParaRPr lang="en-US" sz="2200" dirty="0">
              <a:ea typeface="MS PGothic" panose="020B0600070205080204" pitchFamily="34" charset="-128"/>
            </a:endParaRPr>
          </a:p>
          <a:p>
            <a:pPr lvl="1"/>
            <a:endParaRPr lang="en-US" sz="2200" dirty="0">
              <a:ea typeface="MS PGothic" panose="020B0600070205080204" pitchFamily="34" charset="-128"/>
            </a:endParaRPr>
          </a:p>
          <a:p>
            <a:pPr lvl="1"/>
            <a:endParaRPr lang="en-US" sz="2200" dirty="0">
              <a:ea typeface="MS PGothic" panose="020B0600070205080204" pitchFamily="34" charset="-128"/>
            </a:endParaRPr>
          </a:p>
          <a:p>
            <a:pPr lvl="1"/>
            <a:endParaRPr lang="en-US" sz="2200" dirty="0">
              <a:ea typeface="MS PGothic" panose="020B0600070205080204" pitchFamily="34" charset="-128"/>
            </a:endParaRPr>
          </a:p>
          <a:p>
            <a:r>
              <a:rPr lang="en-US" sz="2600" dirty="0">
                <a:ea typeface="MS PGothic" panose="020B0600070205080204" pitchFamily="34" charset="-128"/>
              </a:rPr>
              <a:t>Procedure: Join all factors, then eliminate all hidden variables</a:t>
            </a:r>
            <a:endParaRPr lang="en-US" sz="2600" dirty="0">
              <a:ea typeface="MS PGothic" panose="020B0600070205080204" pitchFamily="34" charset="-128"/>
            </a:endParaRP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11650"/>
            <a:ext cx="1120775" cy="260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13" y="1447800"/>
            <a:ext cx="4758786" cy="471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Operation 1: Join Factors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en-US" sz="2000" dirty="0">
                <a:ea typeface="MS PGothic" panose="020B0600070205080204" pitchFamily="34" charset="-128"/>
              </a:rPr>
              <a:t>First basic operation: </a:t>
            </a:r>
            <a:r>
              <a:rPr lang="en-US" sz="2000" dirty="0">
                <a:solidFill>
                  <a:srgbClr val="CC0000"/>
                </a:solidFill>
                <a:ea typeface="MS PGothic" panose="020B0600070205080204" pitchFamily="34" charset="-128"/>
              </a:rPr>
              <a:t>joining factors</a:t>
            </a:r>
            <a:endParaRPr lang="en-US" sz="2000" dirty="0">
              <a:solidFill>
                <a:srgbClr val="CC0000"/>
              </a:solidFill>
              <a:ea typeface="MS PGothic" panose="020B0600070205080204" pitchFamily="34" charset="-128"/>
            </a:endParaRPr>
          </a:p>
          <a:p>
            <a:r>
              <a:rPr lang="en-US" sz="2000" dirty="0">
                <a:ea typeface="MS PGothic" panose="020B0600070205080204" pitchFamily="34" charset="-128"/>
              </a:rPr>
              <a:t>Combining factors:</a:t>
            </a:r>
            <a:endParaRPr lang="en-US" sz="2000" dirty="0">
              <a:ea typeface="MS PGothic" panose="020B0600070205080204" pitchFamily="34" charset="-128"/>
            </a:endParaRPr>
          </a:p>
          <a:p>
            <a:pPr lvl="1"/>
            <a:r>
              <a:rPr lang="en-US" sz="1800" dirty="0">
                <a:solidFill>
                  <a:srgbClr val="CC0000"/>
                </a:solidFill>
                <a:ea typeface="MS PGothic" panose="020B0600070205080204" pitchFamily="34" charset="-128"/>
              </a:rPr>
              <a:t>Just like a database join</a:t>
            </a:r>
            <a:endParaRPr lang="en-US" sz="1800" dirty="0">
              <a:solidFill>
                <a:srgbClr val="CC0000"/>
              </a:solidFill>
              <a:ea typeface="MS PGothic" panose="020B0600070205080204" pitchFamily="34" charset="-128"/>
            </a:endParaRPr>
          </a:p>
          <a:p>
            <a:pPr lvl="1"/>
            <a:r>
              <a:rPr lang="en-US" sz="1800" dirty="0">
                <a:ea typeface="MS PGothic" panose="020B0600070205080204" pitchFamily="34" charset="-128"/>
              </a:rPr>
              <a:t>Get all factors over the joining variable</a:t>
            </a:r>
            <a:endParaRPr lang="en-US" sz="1800" dirty="0">
              <a:ea typeface="MS PGothic" panose="020B0600070205080204" pitchFamily="34" charset="-128"/>
            </a:endParaRPr>
          </a:p>
          <a:p>
            <a:pPr lvl="1"/>
            <a:r>
              <a:rPr lang="en-US" sz="1800" dirty="0">
                <a:ea typeface="MS PGothic" panose="020B0600070205080204" pitchFamily="34" charset="-128"/>
              </a:rPr>
              <a:t>Build a new factor over the union of the variables involved</a:t>
            </a:r>
            <a:endParaRPr lang="en-US" sz="1800" dirty="0">
              <a:ea typeface="MS PGothic" panose="020B0600070205080204" pitchFamily="34" charset="-128"/>
            </a:endParaRPr>
          </a:p>
          <a:p>
            <a:pPr lvl="4"/>
            <a:endParaRPr lang="en-US" sz="1100" dirty="0">
              <a:ea typeface="MS PGothic" panose="020B0600070205080204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000" dirty="0">
                <a:ea typeface="MS PGothic" panose="020B0600070205080204" pitchFamily="34" charset="-128"/>
              </a:rPr>
              <a:t>Example: Join on R</a:t>
            </a:r>
            <a:endParaRPr lang="en-US" sz="2000" dirty="0">
              <a:ea typeface="MS PGothic" panose="020B0600070205080204" pitchFamily="34" charset="-128"/>
            </a:endParaRPr>
          </a:p>
          <a:p>
            <a:endParaRPr lang="en-US" sz="2000" dirty="0">
              <a:ea typeface="MS PGothic" panose="020B0600070205080204" pitchFamily="34" charset="-128"/>
            </a:endParaRPr>
          </a:p>
          <a:p>
            <a:pPr lvl="1"/>
            <a:endParaRPr lang="en-US" sz="1800" dirty="0">
              <a:ea typeface="MS PGothic" panose="020B0600070205080204" pitchFamily="34" charset="-128"/>
            </a:endParaRPr>
          </a:p>
          <a:p>
            <a:pPr lvl="1"/>
            <a:endParaRPr lang="en-US" sz="2000" dirty="0">
              <a:ea typeface="MS PGothic" panose="020B0600070205080204" pitchFamily="34" charset="-128"/>
            </a:endParaRPr>
          </a:p>
          <a:p>
            <a:pPr lvl="1"/>
            <a:endParaRPr lang="en-US" sz="2000" dirty="0">
              <a:ea typeface="MS PGothic" panose="020B0600070205080204" pitchFamily="34" charset="-128"/>
            </a:endParaRPr>
          </a:p>
          <a:p>
            <a:pPr lvl="1"/>
            <a:endParaRPr lang="en-US" sz="2000" dirty="0">
              <a:ea typeface="MS PGothic" panose="020B0600070205080204" pitchFamily="34" charset="-128"/>
            </a:endParaRPr>
          </a:p>
          <a:p>
            <a:pPr lvl="1"/>
            <a:endParaRPr lang="en-US" sz="2000" dirty="0">
              <a:ea typeface="MS PGothic" panose="020B0600070205080204" pitchFamily="34" charset="-128"/>
            </a:endParaRPr>
          </a:p>
          <a:p>
            <a:pPr lvl="1"/>
            <a:endParaRPr lang="en-US" sz="1800" dirty="0">
              <a:ea typeface="MS PGothic" panose="020B0600070205080204" pitchFamily="34" charset="-128"/>
            </a:endParaRPr>
          </a:p>
          <a:p>
            <a:pPr lvl="1"/>
            <a:r>
              <a:rPr lang="en-US" sz="1800" dirty="0">
                <a:ea typeface="MS PGothic" panose="020B0600070205080204" pitchFamily="34" charset="-128"/>
              </a:rPr>
              <a:t>Computation for each entry: </a:t>
            </a:r>
            <a:r>
              <a:rPr lang="en-US" sz="1800" dirty="0" err="1">
                <a:ea typeface="MS PGothic" panose="020B0600070205080204" pitchFamily="34" charset="-128"/>
              </a:rPr>
              <a:t>pointwise</a:t>
            </a:r>
            <a:r>
              <a:rPr lang="en-US" sz="1800" dirty="0">
                <a:ea typeface="MS PGothic" panose="020B0600070205080204" pitchFamily="34" charset="-128"/>
              </a:rPr>
              <a:t> products</a:t>
            </a:r>
            <a:endParaRPr lang="en-US" sz="1800" dirty="0">
              <a:ea typeface="MS PGothic" panose="020B0600070205080204" pitchFamily="34" charset="-128"/>
            </a:endParaRP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477000"/>
            <a:ext cx="4297363" cy="3095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R,T</a:t>
            </a:r>
            <a:endParaRPr 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Example: Multiple Joins</a:t>
            </a:r>
            <a:endParaRPr lang="en-US">
              <a:ea typeface="MS PGothic" panose="020B060007020508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en-US" dirty="0">
                <a:ea typeface="MS PGothic" panose="020B0600070205080204" pitchFamily="34" charset="-128"/>
              </a:rPr>
              <a:t>Example: Multiple Joins</a:t>
            </a:r>
            <a:endParaRPr lang="en-US" dirty="0">
              <a:ea typeface="MS PGothic" panose="020B0600070205080204" pitchFamily="34" charset="-128"/>
            </a:endParaRP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 R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R,</a:t>
            </a:r>
            <a:r>
              <a:rPr lang="en-US" sz="2400">
                <a:sym typeface="Symbol" panose="05050102010706020507" pitchFamily="18" charset="2"/>
              </a:rPr>
              <a:t>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R,</a:t>
            </a:r>
            <a:r>
              <a:rPr lang="en-US" sz="2400">
                <a:sym typeface="Symbol" panose="05050102010706020507" pitchFamily="18" charset="2"/>
              </a:rPr>
              <a:t>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T, 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8382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0.063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0.729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 T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Operation 2: Eliminate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en-US" sz="2400" dirty="0">
                <a:ea typeface="MS PGothic" panose="020B0600070205080204" pitchFamily="34" charset="-128"/>
              </a:rPr>
              <a:t>Second basic operation: </a:t>
            </a:r>
            <a:r>
              <a:rPr lang="en-US" sz="2400" dirty="0">
                <a:solidFill>
                  <a:srgbClr val="CC0000"/>
                </a:solidFill>
                <a:ea typeface="MS PGothic" panose="020B0600070205080204" pitchFamily="34" charset="-128"/>
              </a:rPr>
              <a:t>marginalization</a:t>
            </a:r>
            <a:endParaRPr lang="en-US" sz="2400" dirty="0">
              <a:solidFill>
                <a:srgbClr val="CC0000"/>
              </a:solidFill>
              <a:ea typeface="MS PGothic" panose="020B0600070205080204" pitchFamily="34" charset="-128"/>
            </a:endParaRPr>
          </a:p>
          <a:p>
            <a:pPr lvl="6"/>
            <a:endParaRPr lang="en-US" sz="500" dirty="0">
              <a:solidFill>
                <a:srgbClr val="CC0000"/>
              </a:solidFill>
              <a:ea typeface="MS PGothic" panose="020B0600070205080204" pitchFamily="34" charset="-128"/>
            </a:endParaRPr>
          </a:p>
          <a:p>
            <a:r>
              <a:rPr lang="en-US" sz="2400" dirty="0">
                <a:ea typeface="MS PGothic" panose="020B0600070205080204" pitchFamily="34" charset="-128"/>
              </a:rPr>
              <a:t>Take a factor and sum out a variable</a:t>
            </a:r>
            <a:endParaRPr lang="en-US" sz="2400" dirty="0">
              <a:ea typeface="MS PGothic" panose="020B0600070205080204" pitchFamily="34" charset="-128"/>
            </a:endParaRPr>
          </a:p>
          <a:p>
            <a:pPr lvl="2"/>
            <a:endParaRPr lang="en-US" sz="500" dirty="0">
              <a:ea typeface="MS PGothic" panose="020B0600070205080204" pitchFamily="34" charset="-128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</a:rPr>
              <a:t>Shrinks a factor to a smaller one</a:t>
            </a:r>
            <a:endParaRPr lang="en-US" sz="2000" dirty="0">
              <a:ea typeface="MS PGothic" panose="020B0600070205080204" pitchFamily="34" charset="-128"/>
            </a:endParaRPr>
          </a:p>
          <a:p>
            <a:pPr lvl="4"/>
            <a:endParaRPr lang="en-US" sz="500" dirty="0">
              <a:ea typeface="MS PGothic" panose="020B0600070205080204" pitchFamily="34" charset="-128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MS PGothic" panose="020B0600070205080204" pitchFamily="34" charset="-128"/>
              </a:rPr>
              <a:t>projection</a:t>
            </a:r>
            <a:r>
              <a:rPr lang="en-US" sz="2000" dirty="0">
                <a:ea typeface="MS PGothic" panose="020B0600070205080204" pitchFamily="34" charset="-128"/>
              </a:rPr>
              <a:t> operation</a:t>
            </a:r>
            <a:endParaRPr lang="en-US" sz="2000" dirty="0">
              <a:ea typeface="MS PGothic" panose="020B0600070205080204" pitchFamily="34" charset="-128"/>
            </a:endParaRPr>
          </a:p>
          <a:p>
            <a:pPr lvl="4"/>
            <a:endParaRPr lang="en-US" sz="1400" dirty="0">
              <a:ea typeface="MS PGothic" panose="020B0600070205080204" pitchFamily="34" charset="-128"/>
            </a:endParaRPr>
          </a:p>
          <a:p>
            <a:r>
              <a:rPr lang="en-US" sz="2400" dirty="0">
                <a:ea typeface="MS PGothic" panose="020B0600070205080204" pitchFamily="34" charset="-128"/>
              </a:rPr>
              <a:t>Example:</a:t>
            </a:r>
            <a:endParaRPr lang="en-US" sz="2400" dirty="0">
              <a:ea typeface="MS PGothic" panose="020B0600070205080204" pitchFamily="34" charset="-128"/>
            </a:endParaRPr>
          </a:p>
          <a:p>
            <a:endParaRPr lang="en-US" sz="2400" dirty="0">
              <a:ea typeface="MS PGothic" panose="020B0600070205080204" pitchFamily="34" charset="-128"/>
            </a:endParaRPr>
          </a:p>
          <a:p>
            <a:endParaRPr lang="en-US" sz="2400" dirty="0">
              <a:ea typeface="MS PGothic" panose="020B0600070205080204" pitchFamily="34" charset="-128"/>
            </a:endParaRPr>
          </a:p>
          <a:p>
            <a:pPr lvl="1"/>
            <a:endParaRPr lang="en-US" sz="2000" dirty="0">
              <a:ea typeface="MS PGothic" panose="020B0600070205080204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73943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Multiple Elimination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 R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 T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T, 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R,</a:t>
            </a:r>
            <a:r>
              <a:rPr lang="en-US" sz="2400">
                <a:sym typeface="Symbol" panose="05050102010706020507" pitchFamily="18" charset="2"/>
              </a:rPr>
              <a:t>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T, 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8382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0.063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0.729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7366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0.083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0.747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Thus Far: Multiple Join, Multiple Eliminate (= Inference by Enumeration)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Marginalizing Early (= Variable Elimination)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panose="020B0600070205080204" pitchFamily="34" charset="-128"/>
              </a:rPr>
              <a:t>Traffic Domain</a:t>
            </a:r>
            <a:endParaRPr lang="en-US" dirty="0">
              <a:ea typeface="MS PGothic" panose="020B0600070205080204" pitchFamily="34" charset="-128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en-US" dirty="0">
                <a:ea typeface="MS PGothic" panose="020B0600070205080204" pitchFamily="34" charset="-128"/>
              </a:rPr>
              <a:t>Inference by Enumeration</a:t>
            </a:r>
            <a:endParaRPr lang="en-US" dirty="0">
              <a:ea typeface="MS PGothic" panose="020B0600070205080204" pitchFamily="34" charset="-128"/>
            </a:endParaRPr>
          </a:p>
          <a:p>
            <a:pPr lvl="1"/>
            <a:endParaRPr lang="en-US" dirty="0">
              <a:ea typeface="MS PGothic" panose="020B0600070205080204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/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a typeface="MS PGothic" panose="020B0600070205080204" pitchFamily="34" charset="-128"/>
              </a:rPr>
              <a:t>Variable Elimination</a:t>
            </a:r>
            <a:endParaRPr lang="en-US" dirty="0">
              <a:ea typeface="MS PGothic" panose="020B0600070205080204" pitchFamily="34" charset="-128"/>
            </a:endParaRPr>
          </a:p>
          <a:p>
            <a:pPr lvl="1"/>
            <a:endParaRPr lang="en-US" dirty="0">
              <a:ea typeface="MS PGothic" panose="020B0600070205080204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Join on r</a:t>
            </a:r>
            <a:endParaRPr lang="en-US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Join on r</a:t>
            </a:r>
            <a:endParaRPr lang="en-US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Join on t</a:t>
            </a:r>
            <a:endParaRPr lang="en-US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Join on t</a:t>
            </a:r>
            <a:endParaRPr lang="en-US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Eliminate r</a:t>
            </a:r>
            <a:endParaRPr lang="en-US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Eliminate t</a:t>
            </a:r>
            <a:endParaRPr lang="en-US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Eliminate r</a:t>
            </a:r>
            <a:endParaRPr lang="en-US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Eliminate t</a:t>
            </a:r>
            <a:endParaRPr lang="en-US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panose="020B0600070205080204" pitchFamily="34" charset="-128"/>
              </a:rPr>
              <a:t>Marginalizing Early! (aka VE)</a:t>
            </a:r>
            <a:endParaRPr lang="en-US" dirty="0">
              <a:ea typeface="MS PGothic" panose="020B0600070205080204" pitchFamily="34" charset="-128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 out R</a:t>
            </a:r>
            <a:endParaRPr lang="en-US" sz="20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 R</a:t>
            </a:r>
            <a:endParaRPr lang="en-US" sz="20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R,</a:t>
            </a:r>
            <a:r>
              <a:rPr lang="en-US" sz="2400">
                <a:sym typeface="Symbol" panose="05050102010706020507" pitchFamily="18" charset="2"/>
              </a:rPr>
              <a:t>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T, 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7366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0.747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 T</a:t>
            </a:r>
            <a:endParaRPr lang="en-US" sz="20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 out T</a:t>
            </a:r>
            <a:endParaRPr lang="en-US" sz="20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/>
                <a:cs typeface="Calibri" panose="020F0502020204030204"/>
              </a:rPr>
              <a:t>Example: Alarm Network</a:t>
            </a: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 panose="020F0502020204030204"/>
                <a:cs typeface="Calibri" panose="020F0502020204030204"/>
              </a:rPr>
              <a:t>B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urglary</a:t>
            </a:r>
            <a:endParaRPr lang="en-US" b="1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 panose="020F0502020204030204"/>
                <a:cs typeface="Calibri" panose="020F0502020204030204"/>
              </a:rPr>
              <a:t>E</a:t>
            </a:r>
            <a:r>
              <a:rPr lang="en-US" dirty="0" err="1">
                <a:latin typeface="Calibri" panose="020F0502020204030204"/>
                <a:cs typeface="Calibri" panose="020F0502020204030204"/>
              </a:rPr>
              <a:t>arthqk</a:t>
            </a: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 panose="020F0502020204030204"/>
                <a:cs typeface="Calibri" panose="020F0502020204030204"/>
              </a:rPr>
              <a:t>A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larm</a:t>
            </a: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 panose="020F0502020204030204"/>
                <a:cs typeface="Calibri" panose="020F0502020204030204"/>
              </a:rPr>
              <a:t>J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ohn calls</a:t>
            </a: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 panose="020F0502020204030204"/>
                <a:cs typeface="Calibri" panose="020F0502020204030204"/>
              </a:rPr>
              <a:t>M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ary calls</a:t>
            </a: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0.95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0.05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0.94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0.06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0.29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0.71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0.001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0.999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08489" y="6477000"/>
            <a:ext cx="20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[Demo: BN Applet]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Evidence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>
                <a:ea typeface="MS PGothic" panose="020B0600070205080204" pitchFamily="34" charset="-128"/>
              </a:rPr>
              <a:t>If evidence, start with factors that select that evidence</a:t>
            </a:r>
            <a:endParaRPr lang="en-US" sz="2400">
              <a:ea typeface="MS PGothic" panose="020B0600070205080204" pitchFamily="34" charset="-128"/>
            </a:endParaRPr>
          </a:p>
          <a:p>
            <a:pPr lvl="1"/>
            <a:r>
              <a:rPr lang="en-US" sz="2000">
                <a:ea typeface="MS PGothic" panose="020B0600070205080204" pitchFamily="34" charset="-128"/>
              </a:rPr>
              <a:t>No evidence uses these initial factors:</a:t>
            </a:r>
            <a:endParaRPr lang="en-US" sz="2000">
              <a:ea typeface="MS PGothic" panose="020B0600070205080204" pitchFamily="34" charset="-128"/>
            </a:endParaRPr>
          </a:p>
          <a:p>
            <a:endParaRPr lang="en-US" sz="2400">
              <a:ea typeface="MS PGothic" panose="020B0600070205080204" pitchFamily="34" charset="-128"/>
            </a:endParaRPr>
          </a:p>
          <a:p>
            <a:endParaRPr lang="en-US" sz="2400">
              <a:ea typeface="MS PGothic" panose="020B0600070205080204" pitchFamily="34" charset="-128"/>
            </a:endParaRPr>
          </a:p>
          <a:p>
            <a:endParaRPr lang="en-US" sz="2400">
              <a:ea typeface="MS PGothic" panose="020B0600070205080204" pitchFamily="34" charset="-128"/>
            </a:endParaRPr>
          </a:p>
          <a:p>
            <a:endParaRPr lang="en-US" sz="2400">
              <a:ea typeface="MS PGothic" panose="020B0600070205080204" pitchFamily="34" charset="-128"/>
            </a:endParaRPr>
          </a:p>
          <a:p>
            <a:pPr lvl="1"/>
            <a:r>
              <a:rPr lang="en-US" sz="2000">
                <a:ea typeface="MS PGothic" panose="020B0600070205080204" pitchFamily="34" charset="-128"/>
              </a:rPr>
              <a:t>Computing                        , the initial factors become:</a:t>
            </a:r>
            <a:endParaRPr lang="en-US" sz="2000">
              <a:ea typeface="MS PGothic" panose="020B0600070205080204" pitchFamily="34" charset="-128"/>
            </a:endParaRPr>
          </a:p>
          <a:p>
            <a:pPr lvl="1"/>
            <a:endParaRPr lang="en-US" sz="2000">
              <a:ea typeface="MS PGothic" panose="020B0600070205080204" pitchFamily="34" charset="-128"/>
            </a:endParaRPr>
          </a:p>
          <a:p>
            <a:pPr lvl="1"/>
            <a:endParaRPr lang="en-US" sz="2000">
              <a:ea typeface="MS PGothic" panose="020B0600070205080204" pitchFamily="34" charset="-128"/>
            </a:endParaRPr>
          </a:p>
          <a:p>
            <a:pPr lvl="2"/>
            <a:endParaRPr lang="en-US" sz="1600">
              <a:ea typeface="MS PGothic" panose="020B0600070205080204" pitchFamily="34" charset="-128"/>
            </a:endParaRPr>
          </a:p>
          <a:p>
            <a:pPr lvl="2"/>
            <a:endParaRPr lang="en-US" sz="1600">
              <a:ea typeface="MS PGothic" panose="020B0600070205080204" pitchFamily="34" charset="-128"/>
            </a:endParaRPr>
          </a:p>
          <a:p>
            <a:pPr lvl="1"/>
            <a:endParaRPr lang="en-US" sz="2000">
              <a:ea typeface="MS PGothic" panose="020B0600070205080204" pitchFamily="34" charset="-128"/>
            </a:endParaRPr>
          </a:p>
          <a:p>
            <a:r>
              <a:rPr lang="en-US" sz="2400">
                <a:ea typeface="MS PGothic" panose="020B0600070205080204" pitchFamily="34" charset="-128"/>
              </a:rPr>
              <a:t>We eliminate all vars other than query + evidence</a:t>
            </a:r>
            <a:endParaRPr lang="en-US" sz="2400">
              <a:ea typeface="MS PGothic" panose="020B0600070205080204" pitchFamily="34" charset="-128"/>
            </a:endParaRP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77069"/>
            <a:ext cx="1428750" cy="3222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Evidence II</a:t>
            </a:r>
            <a:endParaRPr lang="en-US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Result will be a selected joint of query and evidence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E.g. for P(L | +r), we would</a:t>
            </a:r>
            <a:r>
              <a:rPr lang="en-US" altLang="ja-JP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 end up with:</a:t>
            </a:r>
            <a:endParaRPr lang="en-US" altLang="ja-JP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To get our answer, just normalize this!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That </a:t>
            </a:r>
            <a:r>
              <a:rPr lang="en-US" altLang="ja-JP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’s it!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/>
                <a:gridCol w="6858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8890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 panose="020F0502020204030204"/>
                        </a:rPr>
                        <a:t>0.074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Normalize</a:t>
            </a:r>
            <a:endParaRPr lang="en-US" sz="2000" dirty="0">
              <a:solidFill>
                <a:schemeClr val="accent2"/>
              </a:solidFill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General Variable Elimination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MS PGothic" panose="020B0600070205080204" pitchFamily="34" charset="-128"/>
              </a:rPr>
              <a:t>Query:</a:t>
            </a:r>
            <a:endParaRPr lang="en-US" sz="24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MS PGothic" panose="020B0600070205080204" pitchFamily="34" charset="-128"/>
              </a:rPr>
              <a:t>Start with initial factors:</a:t>
            </a:r>
            <a:endParaRPr lang="en-US" sz="2400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MS PGothic" panose="020B0600070205080204" pitchFamily="34" charset="-128"/>
              </a:rPr>
              <a:t>Local CPTs (but instantiated by evidence)</a:t>
            </a:r>
            <a:endParaRPr lang="en-US" sz="20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MS PGothic" panose="020B0600070205080204" pitchFamily="34" charset="-128"/>
              </a:rPr>
              <a:t>While there are still hidden variables (not Q or evidence):</a:t>
            </a:r>
            <a:endParaRPr lang="en-US" sz="2400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MS PGothic" panose="020B0600070205080204" pitchFamily="34" charset="-128"/>
              </a:rPr>
              <a:t>Pick a hidden variable H</a:t>
            </a:r>
            <a:endParaRPr lang="en-US" sz="2000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MS PGothic" panose="020B0600070205080204" pitchFamily="34" charset="-128"/>
              </a:rPr>
              <a:t>Join all factors mentioning H</a:t>
            </a:r>
            <a:endParaRPr lang="en-US" sz="2000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MS PGothic" panose="020B0600070205080204" pitchFamily="34" charset="-128"/>
              </a:rPr>
              <a:t>Eliminate (sum out) H</a:t>
            </a:r>
            <a:endParaRPr lang="en-US" sz="2000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MS PGothic" panose="020B0600070205080204" pitchFamily="34" charset="-128"/>
              </a:rPr>
              <a:t>Join all remaining factors and normalize</a:t>
            </a:r>
            <a:endParaRPr lang="en-US" sz="2400" dirty="0">
              <a:ea typeface="MS PGothic" panose="020B0600070205080204" pitchFamily="34" charset="-128"/>
            </a:endParaRP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572000" cy="40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150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Example</a:t>
            </a:r>
            <a:endParaRPr lang="en-US">
              <a:ea typeface="MS PGothic" panose="020B0600070205080204" pitchFamily="34" charset="-128"/>
            </a:endParaRP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Choose A</a:t>
            </a:r>
            <a:endParaRPr lang="en-US"/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Example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Choose 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Finish with B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Normalize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ea typeface="MS PGothic" panose="020B0600070205080204" pitchFamily="34" charset="-128"/>
                <a:cs typeface="Calibri" panose="020F0502020204030204" pitchFamily="34" charset="0"/>
              </a:rPr>
              <a:t>Example 2: P(B|a)</a:t>
            </a:r>
            <a:endParaRPr lang="en-US"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/>
                <a:gridCol w="838200"/>
                <a:gridCol w="8382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Group 4"/>
          <p:cNvGraphicFramePr>
            <a:graphicFrameLocks noGrp="1"/>
          </p:cNvGraphicFramePr>
          <p:nvPr/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/>
                <a:gridCol w="619125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anose="02020603050405020304"/>
                <a:cs typeface="Times New Roman" panose="02020603050405020304"/>
              </a:rPr>
              <a:t>a</a:t>
            </a:r>
            <a:endParaRPr lang="en-US" sz="2400" baseline="-25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anose="02020603050405020304"/>
                <a:cs typeface="Times New Roman" panose="02020603050405020304"/>
              </a:rPr>
              <a:t>B</a:t>
            </a:r>
            <a:endParaRPr lang="en-US" sz="2400" i="1" dirty="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anose="02020603050405020304"/>
                <a:cs typeface="Times New Roman" panose="02020603050405020304"/>
              </a:rPr>
              <a:t>a, B</a:t>
            </a:r>
            <a:endParaRPr lang="en-US" sz="2400" baseline="-25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/ Select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 on B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Normalize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/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/>
                <a:gridCol w="838200"/>
                <a:gridCol w="8382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8/17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9/17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Same Example in Equations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3124200"/>
            <a:ext cx="5867400" cy="321945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sz="1050" dirty="0">
              <a:ea typeface="MS PGothic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ea typeface="MS PGothic" panose="020B0600070205080204" pitchFamily="34" charset="-128"/>
              </a:rPr>
              <a:t>marginal can be obtained from joint by summing out</a:t>
            </a:r>
            <a:endParaRPr lang="en-US" sz="2000" dirty="0">
              <a:ea typeface="MS PGothic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800" dirty="0">
              <a:ea typeface="MS PGothic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ea typeface="MS PGothic" panose="020B0600070205080204" pitchFamily="34" charset="-128"/>
              </a:rPr>
              <a:t>use Bayes</a:t>
            </a:r>
            <a:r>
              <a:rPr lang="en-US" altLang="en-US" sz="2000" dirty="0">
                <a:ea typeface="MS PGothic" panose="020B0600070205080204" pitchFamily="34" charset="-128"/>
              </a:rPr>
              <a:t>’</a:t>
            </a:r>
            <a:r>
              <a:rPr lang="en-US" sz="2000" dirty="0">
                <a:ea typeface="MS PGothic" panose="020B0600070205080204" pitchFamily="34" charset="-128"/>
              </a:rPr>
              <a:t> net joint distribution expression</a:t>
            </a:r>
            <a:endParaRPr lang="en-US" sz="2000" dirty="0">
              <a:ea typeface="MS PGothic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800" dirty="0">
              <a:ea typeface="MS PGothic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ea typeface="MS PGothic" panose="020B0600070205080204" pitchFamily="34" charset="-128"/>
              </a:rPr>
              <a:t>use x*(</a:t>
            </a:r>
            <a:r>
              <a:rPr lang="en-US" sz="2000" dirty="0" err="1">
                <a:ea typeface="MS PGothic" panose="020B0600070205080204" pitchFamily="34" charset="-128"/>
              </a:rPr>
              <a:t>y+z</a:t>
            </a:r>
            <a:r>
              <a:rPr lang="en-US" sz="2000" dirty="0">
                <a:ea typeface="MS PGothic" panose="020B0600070205080204" pitchFamily="34" charset="-128"/>
              </a:rPr>
              <a:t>) = </a:t>
            </a:r>
            <a:r>
              <a:rPr lang="en-US" sz="2000" dirty="0" err="1">
                <a:ea typeface="MS PGothic" panose="020B0600070205080204" pitchFamily="34" charset="-128"/>
              </a:rPr>
              <a:t>xy</a:t>
            </a:r>
            <a:r>
              <a:rPr lang="en-US" sz="2000" dirty="0">
                <a:ea typeface="MS PGothic" panose="020B0600070205080204" pitchFamily="34" charset="-128"/>
              </a:rPr>
              <a:t> + </a:t>
            </a:r>
            <a:r>
              <a:rPr lang="en-US" sz="2000" dirty="0" err="1">
                <a:ea typeface="MS PGothic" panose="020B0600070205080204" pitchFamily="34" charset="-128"/>
              </a:rPr>
              <a:t>xz</a:t>
            </a:r>
            <a:endParaRPr lang="en-US" sz="2000" dirty="0">
              <a:ea typeface="MS PGothic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800" dirty="0">
              <a:ea typeface="MS PGothic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ea typeface="MS PGothic" panose="020B0600070205080204" pitchFamily="34" charset="-128"/>
              </a:rPr>
              <a:t>joining on a, and then summing out gives f</a:t>
            </a:r>
            <a:r>
              <a:rPr lang="en-US" sz="2000" baseline="-25000" dirty="0">
                <a:ea typeface="MS PGothic" panose="020B0600070205080204" pitchFamily="34" charset="-128"/>
              </a:rPr>
              <a:t>1</a:t>
            </a:r>
            <a:endParaRPr lang="en-US" sz="2000" baseline="-25000" dirty="0">
              <a:ea typeface="MS PGothic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800" dirty="0">
              <a:ea typeface="MS PGothic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ea typeface="MS PGothic" panose="020B0600070205080204" pitchFamily="34" charset="-128"/>
              </a:rPr>
              <a:t>use x*(</a:t>
            </a:r>
            <a:r>
              <a:rPr lang="en-US" sz="2000" dirty="0" err="1">
                <a:ea typeface="MS PGothic" panose="020B0600070205080204" pitchFamily="34" charset="-128"/>
              </a:rPr>
              <a:t>y+z</a:t>
            </a:r>
            <a:r>
              <a:rPr lang="en-US" sz="2000" dirty="0">
                <a:ea typeface="MS PGothic" panose="020B0600070205080204" pitchFamily="34" charset="-128"/>
              </a:rPr>
              <a:t>)  = </a:t>
            </a:r>
            <a:r>
              <a:rPr lang="en-US" sz="2000" dirty="0" err="1">
                <a:ea typeface="MS PGothic" panose="020B0600070205080204" pitchFamily="34" charset="-128"/>
              </a:rPr>
              <a:t>xy</a:t>
            </a:r>
            <a:r>
              <a:rPr lang="en-US" sz="2000" dirty="0">
                <a:ea typeface="MS PGothic" panose="020B0600070205080204" pitchFamily="34" charset="-128"/>
              </a:rPr>
              <a:t> + </a:t>
            </a:r>
            <a:r>
              <a:rPr lang="en-US" sz="2000" dirty="0" err="1">
                <a:ea typeface="MS PGothic" panose="020B0600070205080204" pitchFamily="34" charset="-128"/>
              </a:rPr>
              <a:t>xz</a:t>
            </a:r>
            <a:endParaRPr lang="en-US" sz="2000" dirty="0">
              <a:ea typeface="MS PGothic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800" dirty="0">
              <a:ea typeface="MS PGothic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000" dirty="0">
                <a:ea typeface="MS PGothic" panose="020B0600070205080204" pitchFamily="34" charset="-128"/>
              </a:rPr>
              <a:t>joining on e, and then summing out gives f</a:t>
            </a:r>
            <a:r>
              <a:rPr lang="en-US" sz="2000" baseline="-25000" dirty="0">
                <a:ea typeface="MS PGothic" panose="020B0600070205080204" pitchFamily="34" charset="-128"/>
              </a:rPr>
              <a:t>2</a:t>
            </a:r>
            <a:endParaRPr lang="en-US" sz="2000" baseline="-25000" dirty="0">
              <a:ea typeface="MS PGothic" panose="020B0600070205080204" pitchFamily="34" charset="-128"/>
            </a:endParaRP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805238" cy="382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49513"/>
            <a:ext cx="784225" cy="30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449513"/>
            <a:ext cx="1489075" cy="32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430463"/>
            <a:ext cx="996950" cy="32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430463"/>
            <a:ext cx="1119188" cy="32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6813"/>
            <a:ext cx="768350" cy="3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2" descr="txp_fig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3110821"/>
            <a:ext cx="5791201" cy="306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45069" name="Content Placeholder 2"/>
          <p:cNvSpPr txBox="1"/>
          <p:nvPr/>
        </p:nvSpPr>
        <p:spPr bwMode="auto">
          <a:xfrm>
            <a:off x="0" y="6477000"/>
            <a:ext cx="12115800" cy="381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we are doing is exploiting 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uwy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uwz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uxy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uxz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vwy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vwz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vxy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vxz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(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u+v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w+x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y+z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to improve computational efficiency!</a:t>
            </a:r>
            <a:endParaRPr 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en-US" sz="3600" dirty="0">
                <a:ea typeface="MS PGothic" panose="020B0600070205080204" pitchFamily="34" charset="-128"/>
              </a:rPr>
              <a:t>Another Variable Elimination Example</a:t>
            </a:r>
            <a:endParaRPr lang="en-US" sz="3600" dirty="0">
              <a:ea typeface="MS PGothic" panose="020B0600070205080204" pitchFamily="34" charset="-128"/>
            </a:endParaRP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676402"/>
            <a:ext cx="7239000" cy="5067300"/>
          </a:xfrm>
          <a:prstGeom prst="rect">
            <a:avLst/>
          </a:prstGeom>
          <a:noFill/>
          <a:effectLst/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effectLst/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effectLst/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effectLst/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effectLst/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effectLst/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effectLst/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effectLst/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153400" y="4267200"/>
            <a:ext cx="3886200" cy="23622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 panose="020F0502020204030204"/>
                <a:cs typeface="Calibri" panose="020F0502020204030204"/>
              </a:rPr>
              <a:t>Computational complexity critically depends on the largest factor being generated in this process.  Size of factor = number of entries in table.  In example above (assuming binary) all factors generated are of size 2 --- as they all only have one variable (Z, Z, and X</a:t>
            </a:r>
            <a:r>
              <a:rPr lang="en-US" sz="1800" baseline="-25000" dirty="0">
                <a:latin typeface="Calibri" panose="020F0502020204030204"/>
                <a:cs typeface="Calibri" panose="020F0502020204030204"/>
              </a:rPr>
              <a:t>3</a:t>
            </a:r>
            <a:r>
              <a:rPr lang="en-US" sz="1800" dirty="0">
                <a:latin typeface="Calibri" panose="020F0502020204030204"/>
                <a:cs typeface="Calibri" panose="020F0502020204030204"/>
              </a:rPr>
              <a:t> respectively). </a:t>
            </a:r>
            <a:endParaRPr lang="en-US" sz="1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Variable Elimination Ordering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For the query P(X</a:t>
            </a:r>
            <a:r>
              <a:rPr lang="en-US" sz="2000" baseline="-25000" dirty="0">
                <a:ea typeface="MS PGothic" panose="020B0600070205080204" pitchFamily="34" charset="-128"/>
                <a:cs typeface="Calibri" panose="020F0502020204030204" pitchFamily="34" charset="0"/>
              </a:rPr>
              <a:t>n</a:t>
            </a:r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|y</a:t>
            </a:r>
            <a:r>
              <a:rPr lang="en-US" sz="2000" baseline="-25000" dirty="0">
                <a:ea typeface="MS PGothic" panose="020B0600070205080204" pitchFamily="34" charset="-128"/>
                <a:cs typeface="Calibri" panose="020F0502020204030204" pitchFamily="34" charset="0"/>
              </a:rPr>
              <a:t>1</a:t>
            </a:r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,…,</a:t>
            </a:r>
            <a:r>
              <a:rPr lang="en-US" sz="2000" dirty="0" err="1">
                <a:ea typeface="MS PGothic" panose="020B0600070205080204" pitchFamily="34" charset="-128"/>
                <a:cs typeface="Calibri" panose="020F0502020204030204" pitchFamily="34" charset="0"/>
              </a:rPr>
              <a:t>y</a:t>
            </a:r>
            <a:r>
              <a:rPr lang="en-US" sz="2000" baseline="-25000" dirty="0" err="1">
                <a:ea typeface="MS PGothic" panose="020B0600070205080204" pitchFamily="34" charset="-128"/>
                <a:cs typeface="Calibri" panose="020F0502020204030204" pitchFamily="34" charset="0"/>
              </a:rPr>
              <a:t>n</a:t>
            </a:r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) work through the following two different orderings as done in previous slide: Z, X</a:t>
            </a:r>
            <a:r>
              <a:rPr lang="en-US" sz="2000" baseline="-25000" dirty="0">
                <a:ea typeface="MS PGothic" panose="020B0600070205080204" pitchFamily="34" charset="-128"/>
                <a:cs typeface="Calibri" panose="020F0502020204030204" pitchFamily="34" charset="0"/>
              </a:rPr>
              <a:t>1</a:t>
            </a:r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, …, X</a:t>
            </a:r>
            <a:r>
              <a:rPr lang="en-US" sz="2000" baseline="-25000" dirty="0">
                <a:ea typeface="MS PGothic" panose="020B0600070205080204" pitchFamily="34" charset="-128"/>
                <a:cs typeface="Calibri" panose="020F0502020204030204" pitchFamily="34" charset="0"/>
              </a:rPr>
              <a:t>n-1</a:t>
            </a:r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 and X</a:t>
            </a:r>
            <a:r>
              <a:rPr lang="en-US" sz="2000" baseline="-25000" dirty="0">
                <a:ea typeface="MS PGothic" panose="020B0600070205080204" pitchFamily="34" charset="-128"/>
                <a:cs typeface="Calibri" panose="020F0502020204030204" pitchFamily="34" charset="0"/>
              </a:rPr>
              <a:t>1</a:t>
            </a:r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, …, X</a:t>
            </a:r>
            <a:r>
              <a:rPr lang="en-US" sz="2000" baseline="-25000" dirty="0">
                <a:ea typeface="MS PGothic" panose="020B0600070205080204" pitchFamily="34" charset="-128"/>
                <a:cs typeface="Calibri" panose="020F0502020204030204" pitchFamily="34" charset="0"/>
              </a:rPr>
              <a:t>n-1</a:t>
            </a:r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, Z.  What is the size of the maximum factor generated for each of the orderings?</a:t>
            </a:r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Answer: 2</a:t>
            </a:r>
            <a:r>
              <a:rPr lang="en-US" sz="2000" baseline="30000" dirty="0">
                <a:ea typeface="MS PGothic" panose="020B0600070205080204" pitchFamily="34" charset="-128"/>
                <a:cs typeface="Calibri" panose="020F0502020204030204" pitchFamily="34" charset="0"/>
              </a:rPr>
              <a:t>n+1</a:t>
            </a:r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2000">
                <a:ea typeface="MS PGothic" panose="020B0600070205080204" pitchFamily="34" charset="-128"/>
                <a:cs typeface="Calibri" panose="020F0502020204030204" pitchFamily="34" charset="0"/>
              </a:rPr>
              <a:t>versus 2</a:t>
            </a:r>
            <a:r>
              <a:rPr lang="en-US" sz="2000" baseline="30000">
                <a:ea typeface="MS PGothic" panose="020B0600070205080204" pitchFamily="34" charset="-128"/>
                <a:cs typeface="Calibri" panose="020F0502020204030204" pitchFamily="34" charset="0"/>
              </a:rPr>
              <a:t>2</a:t>
            </a:r>
            <a:r>
              <a:rPr lang="en-US" sz="2000"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(assuming binary)</a:t>
            </a:r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lvl="4"/>
            <a:endParaRPr lang="en-US" sz="8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000" dirty="0">
                <a:ea typeface="MS PGothic" panose="020B0600070205080204" pitchFamily="34" charset="-128"/>
                <a:cs typeface="Calibri" panose="020F0502020204030204" pitchFamily="34" charset="0"/>
              </a:rPr>
              <a:t>In general: the ordering can greatly affect efficiency.  </a:t>
            </a:r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endParaRPr lang="en-US" sz="2000" dirty="0"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effectLst/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effectLst/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effectLst/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effectLst/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effectLst/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effectLst/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effectLst/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effectLst/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effectLst/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>
                <a:ea typeface="MS PGothic" panose="020B0600070205080204" pitchFamily="34" charset="-128"/>
              </a:rPr>
              <a:t>VE: Computational and Space Complexity</a:t>
            </a:r>
            <a:endParaRPr lang="en-US" sz="4000" dirty="0">
              <a:ea typeface="MS PGothic" panose="020B0600070205080204" pitchFamily="34" charset="-128"/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en-US" sz="2400" dirty="0">
                <a:ea typeface="MS PGothic" panose="020B0600070205080204" pitchFamily="34" charset="-128"/>
              </a:rPr>
              <a:t>The computational and space complexity of variable elimination is determined by the largest factor</a:t>
            </a:r>
            <a:endParaRPr lang="en-US" sz="2400" dirty="0">
              <a:ea typeface="MS PGothic" panose="020B0600070205080204" pitchFamily="34" charset="-128"/>
            </a:endParaRPr>
          </a:p>
          <a:p>
            <a:endParaRPr lang="en-US" sz="2400" dirty="0">
              <a:ea typeface="MS PGothic" panose="020B0600070205080204" pitchFamily="34" charset="-128"/>
            </a:endParaRPr>
          </a:p>
          <a:p>
            <a:r>
              <a:rPr lang="en-US" sz="2400" dirty="0">
                <a:ea typeface="MS PGothic" panose="020B0600070205080204" pitchFamily="34" charset="-128"/>
              </a:rPr>
              <a:t>The elimination ordering can greatly affect the size of the largest factor.  </a:t>
            </a:r>
            <a:endParaRPr lang="en-US" sz="2400" dirty="0">
              <a:ea typeface="MS PGothic" panose="020B0600070205080204" pitchFamily="34" charset="-128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</a:rPr>
              <a:t>E.g., previous slide</a:t>
            </a:r>
            <a:r>
              <a:rPr lang="en-US" altLang="en-US" sz="2000" dirty="0">
                <a:ea typeface="MS PGothic" panose="020B0600070205080204" pitchFamily="34" charset="-128"/>
              </a:rPr>
              <a:t>’</a:t>
            </a:r>
            <a:r>
              <a:rPr lang="en-US" sz="2000" dirty="0">
                <a:ea typeface="MS PGothic" panose="020B0600070205080204" pitchFamily="34" charset="-128"/>
              </a:rPr>
              <a:t>s example 2</a:t>
            </a:r>
            <a:r>
              <a:rPr lang="en-US" sz="2000" baseline="30000" dirty="0">
                <a:ea typeface="MS PGothic" panose="020B0600070205080204" pitchFamily="34" charset="-128"/>
              </a:rPr>
              <a:t>n</a:t>
            </a:r>
            <a:r>
              <a:rPr lang="en-US" sz="2000" dirty="0">
                <a:ea typeface="MS PGothic" panose="020B0600070205080204" pitchFamily="34" charset="-128"/>
              </a:rPr>
              <a:t> vs. 2</a:t>
            </a:r>
            <a:endParaRPr lang="en-US" sz="2000" dirty="0">
              <a:ea typeface="MS PGothic" panose="020B0600070205080204" pitchFamily="34" charset="-128"/>
            </a:endParaRPr>
          </a:p>
          <a:p>
            <a:endParaRPr lang="en-US" sz="2400" dirty="0">
              <a:ea typeface="MS PGothic" panose="020B0600070205080204" pitchFamily="34" charset="-128"/>
            </a:endParaRPr>
          </a:p>
          <a:p>
            <a:r>
              <a:rPr lang="en-US" sz="2400" dirty="0">
                <a:ea typeface="MS PGothic" panose="020B0600070205080204" pitchFamily="34" charset="-128"/>
              </a:rPr>
              <a:t>Does there always exist an ordering that only results in small factors?</a:t>
            </a:r>
            <a:endParaRPr lang="en-US" sz="2400" dirty="0">
              <a:ea typeface="MS PGothic" panose="020B0600070205080204" pitchFamily="34" charset="-128"/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  <a:ea typeface="MS PGothic" panose="020B0600070205080204" pitchFamily="34" charset="-128"/>
              </a:rPr>
              <a:t>No!</a:t>
            </a:r>
            <a:endParaRPr lang="en-US" sz="2000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endParaRPr 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BN Applet</a:t>
            </a:r>
            <a:endParaRPr lang="en-US" dirty="0"/>
          </a:p>
        </p:txBody>
      </p:sp>
      <p:pic>
        <p:nvPicPr>
          <p:cNvPr id="5" name="BN Demo Applet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019300" y="1160661"/>
            <a:ext cx="8153400" cy="5095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Worst Case Complexity?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>
                <a:ea typeface="MS PGothic" panose="020B0600070205080204" pitchFamily="34" charset="-128"/>
              </a:rPr>
              <a:t>CSP:  </a:t>
            </a:r>
            <a:endParaRPr lang="en-US" sz="2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400" dirty="0">
              <a:ea typeface="MS PGothic" panose="020B0600070205080204" pitchFamily="34" charset="-128"/>
            </a:endParaRPr>
          </a:p>
          <a:p>
            <a:endParaRPr lang="en-US" sz="1600" dirty="0">
              <a:ea typeface="MS PGothic" panose="020B0600070205080204" pitchFamily="34" charset="-128"/>
            </a:endParaRPr>
          </a:p>
          <a:p>
            <a:r>
              <a:rPr lang="en-US" sz="2000" dirty="0">
                <a:ea typeface="MS PGothic" panose="020B0600070205080204" pitchFamily="34" charset="-128"/>
              </a:rPr>
              <a:t>If we can answer P(z) equal to zero or not, we answered whether the 3-SAT problem has a solution.</a:t>
            </a:r>
            <a:endParaRPr lang="en-US" sz="2000" dirty="0">
              <a:ea typeface="MS PGothic" panose="020B0600070205080204" pitchFamily="34" charset="-128"/>
            </a:endParaRPr>
          </a:p>
          <a:p>
            <a:pPr lvl="4"/>
            <a:endParaRPr lang="en-US" sz="900" dirty="0">
              <a:ea typeface="MS PGothic" panose="020B0600070205080204" pitchFamily="34" charset="-128"/>
            </a:endParaRPr>
          </a:p>
          <a:p>
            <a:r>
              <a:rPr lang="en-US" sz="2000" dirty="0">
                <a:ea typeface="MS PGothic" panose="020B0600070205080204" pitchFamily="34" charset="-128"/>
              </a:rPr>
              <a:t>Hence inference in Bayes</a:t>
            </a:r>
            <a:r>
              <a:rPr lang="en-US" altLang="en-US" sz="2000" dirty="0">
                <a:ea typeface="MS PGothic" panose="020B0600070205080204" pitchFamily="34" charset="-128"/>
              </a:rPr>
              <a:t>’</a:t>
            </a:r>
            <a:r>
              <a:rPr lang="en-US" sz="2000" dirty="0">
                <a:ea typeface="MS PGothic" panose="020B0600070205080204" pitchFamily="34" charset="-128"/>
              </a:rPr>
              <a:t> nets is NP-hard.  No known efficient probabilistic inference in general.</a:t>
            </a:r>
            <a:endParaRPr lang="en-US" sz="2000" dirty="0">
              <a:ea typeface="MS PGothic" panose="020B0600070205080204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/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58" name="Group 52229"/>
            <p:cNvGrpSpPr/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59" name="Group 52232"/>
            <p:cNvGrpSpPr/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60" name="Group 52235"/>
            <p:cNvGrpSpPr/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61" name="Group 52238"/>
            <p:cNvGrpSpPr/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62" name="Group 52241"/>
            <p:cNvGrpSpPr/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63" name="Group 52244"/>
            <p:cNvGrpSpPr/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64" name="Group 52253"/>
            <p:cNvGrpSpPr/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65" name="Group 225"/>
            <p:cNvGrpSpPr/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66" name="Group 229"/>
            <p:cNvGrpSpPr/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67" name="Group 232"/>
            <p:cNvGrpSpPr/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68" name="Group 235"/>
            <p:cNvGrpSpPr/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69" name="Group 238"/>
            <p:cNvGrpSpPr/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2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70" name="Group 241"/>
            <p:cNvGrpSpPr/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2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71" name="Group 244"/>
            <p:cNvGrpSpPr/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72" name="Group 247"/>
            <p:cNvGrpSpPr/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73" name="Group 204"/>
            <p:cNvGrpSpPr/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74" name="Group 253"/>
            <p:cNvGrpSpPr/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35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75" name="Group 201"/>
            <p:cNvGrpSpPr/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76" name="Group 207"/>
            <p:cNvGrpSpPr/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77" name="Group 210"/>
            <p:cNvGrpSpPr/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41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49178" name="Group 213"/>
            <p:cNvGrpSpPr/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effectLst/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effectLst/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effectLst/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effectLst/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effectLst/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  <a:endParaRPr lang="en-US" sz="1200"/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effectLst/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  <a:endParaRPr lang="en-US" sz="1200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effectLst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effectLst/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61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 panose="020B0600070205080204" pitchFamily="34" charset="-128"/>
              </a:rPr>
              <a:t>Bayes</a:t>
            </a:r>
            <a:r>
              <a:rPr lang="en-US" altLang="en-US">
                <a:ea typeface="MS PGothic" panose="020B0600070205080204" pitchFamily="34" charset="-128"/>
              </a:rPr>
              <a:t>’</a:t>
            </a:r>
            <a:r>
              <a:rPr lang="en-US">
                <a:ea typeface="MS PGothic" panose="020B0600070205080204" pitchFamily="34" charset="-128"/>
              </a:rPr>
              <a:t> Nets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>
                <a:ea typeface="MS PGothic" panose="020B0600070205080204" pitchFamily="34" charset="-128"/>
              </a:rPr>
              <a:t>Representation</a:t>
            </a:r>
            <a:endParaRPr lang="en-US" sz="2400" dirty="0">
              <a:ea typeface="MS PGothic" panose="020B0600070205080204" pitchFamily="34" charset="-128"/>
            </a:endParaRPr>
          </a:p>
          <a:p>
            <a:pPr lvl="6"/>
            <a:endParaRPr lang="en-US" sz="900" dirty="0">
              <a:ea typeface="MS PGothic" panose="020B0600070205080204" pitchFamily="34" charset="-128"/>
            </a:endParaRPr>
          </a:p>
          <a:p>
            <a:pPr lvl="4"/>
            <a:endParaRPr lang="en-US" sz="200" dirty="0">
              <a:ea typeface="MS PGothic" panose="020B0600070205080204" pitchFamily="34" charset="-128"/>
            </a:endParaRPr>
          </a:p>
          <a:p>
            <a:r>
              <a:rPr lang="en-US" sz="2400" dirty="0">
                <a:ea typeface="MS PGothic" panose="020B0600070205080204" pitchFamily="34" charset="-128"/>
              </a:rPr>
              <a:t>Conditional Independences</a:t>
            </a:r>
            <a:endParaRPr lang="en-US" sz="2400" dirty="0">
              <a:ea typeface="MS PGothic" panose="020B0600070205080204" pitchFamily="34" charset="-128"/>
            </a:endParaRPr>
          </a:p>
          <a:p>
            <a:pPr lvl="8"/>
            <a:endParaRPr lang="en-US" sz="900" dirty="0">
              <a:ea typeface="MS PGothic" panose="020B0600070205080204" pitchFamily="34" charset="-128"/>
            </a:endParaRPr>
          </a:p>
          <a:p>
            <a:pPr lvl="4"/>
            <a:endParaRPr lang="en-US" sz="200" dirty="0">
              <a:ea typeface="MS PGothic" panose="020B0600070205080204" pitchFamily="34" charset="-128"/>
            </a:endParaRPr>
          </a:p>
          <a:p>
            <a:r>
              <a:rPr lang="en-US" sz="2400" dirty="0">
                <a:ea typeface="MS PGothic" panose="020B0600070205080204" pitchFamily="34" charset="-128"/>
              </a:rPr>
              <a:t>Probabilistic Inference</a:t>
            </a:r>
            <a:endParaRPr lang="en-US" sz="2400" dirty="0">
              <a:ea typeface="MS PGothic" panose="020B0600070205080204" pitchFamily="34" charset="-128"/>
            </a:endParaRPr>
          </a:p>
          <a:p>
            <a:pPr lvl="7"/>
            <a:endParaRPr lang="en-US" sz="900" dirty="0">
              <a:ea typeface="MS PGothic" panose="020B0600070205080204" pitchFamily="34" charset="-128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</a:rPr>
              <a:t>Enumeration (exact, exponential complexity)</a:t>
            </a:r>
            <a:endParaRPr lang="en-US" sz="2000" dirty="0">
              <a:ea typeface="MS PGothic" panose="020B0600070205080204" pitchFamily="34" charset="-128"/>
            </a:endParaRPr>
          </a:p>
          <a:p>
            <a:pPr lvl="6"/>
            <a:endParaRPr lang="en-US" sz="900" dirty="0">
              <a:ea typeface="MS PGothic" panose="020B0600070205080204" pitchFamily="34" charset="-128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</a:rPr>
              <a:t>Variable elimination (exact, worst-case exponential complexity, often better)</a:t>
            </a:r>
            <a:endParaRPr lang="en-US" sz="2000" dirty="0">
              <a:ea typeface="MS PGothic" panose="020B0600070205080204" pitchFamily="34" charset="-128"/>
            </a:endParaRPr>
          </a:p>
          <a:p>
            <a:pPr lvl="6"/>
            <a:endParaRPr lang="en-US" sz="900" dirty="0">
              <a:ea typeface="MS PGothic" panose="020B0600070205080204" pitchFamily="34" charset="-128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</a:rPr>
              <a:t>Inference is NP-complete</a:t>
            </a:r>
            <a:endParaRPr lang="en-US" sz="2000" dirty="0">
              <a:ea typeface="MS PGothic" panose="020B0600070205080204" pitchFamily="34" charset="-128"/>
            </a:endParaRPr>
          </a:p>
          <a:p>
            <a:pPr lvl="5"/>
            <a:endParaRPr lang="en-US" sz="900" dirty="0">
              <a:ea typeface="MS PGothic" panose="020B0600070205080204" pitchFamily="34" charset="-128"/>
            </a:endParaRPr>
          </a:p>
          <a:p>
            <a:pPr lvl="1"/>
            <a:r>
              <a:rPr lang="en-US" sz="2000" dirty="0">
                <a:ea typeface="MS PGothic" panose="020B0600070205080204" pitchFamily="34" charset="-128"/>
              </a:rPr>
              <a:t>Sampling (approximate)</a:t>
            </a:r>
            <a:endParaRPr lang="en-US" sz="2000" dirty="0">
              <a:ea typeface="MS PGothic" panose="020B0600070205080204" pitchFamily="34" charset="-128"/>
            </a:endParaRPr>
          </a:p>
          <a:p>
            <a:pPr lvl="5"/>
            <a:endParaRPr lang="en-US" sz="1200" dirty="0">
              <a:ea typeface="MS PGothic" panose="020B0600070205080204" pitchFamily="34" charset="-128"/>
            </a:endParaRPr>
          </a:p>
          <a:p>
            <a:pPr lvl="3"/>
            <a:endParaRPr lang="en-US" sz="200" dirty="0">
              <a:ea typeface="MS PGothic" panose="020B0600070205080204" pitchFamily="34" charset="-128"/>
            </a:endParaRPr>
          </a:p>
          <a:p>
            <a:r>
              <a:rPr lang="en-US" sz="2400" dirty="0">
                <a:ea typeface="MS PGothic" panose="020B0600070205080204" pitchFamily="34" charset="-128"/>
              </a:rPr>
              <a:t>Learning Bayes</a:t>
            </a:r>
            <a:r>
              <a:rPr lang="en-US" altLang="en-US" sz="2400" dirty="0">
                <a:ea typeface="MS PGothic" panose="020B0600070205080204" pitchFamily="34" charset="-128"/>
              </a:rPr>
              <a:t>’</a:t>
            </a:r>
            <a:r>
              <a:rPr lang="en-US" sz="2400" dirty="0">
                <a:ea typeface="MS PGothic" panose="020B0600070205080204" pitchFamily="34" charset="-128"/>
              </a:rPr>
              <a:t> Nets from Data</a:t>
            </a:r>
            <a:endParaRPr lang="en-US" sz="2400" dirty="0">
              <a:ea typeface="MS PGothic" panose="020B0600070205080204" pitchFamily="34" charset="-128"/>
            </a:endParaRP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348762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348762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348762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143000"/>
            <a:ext cx="2438398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/>
                <a:cs typeface="Calibri" panose="020F0502020204030204"/>
              </a:rPr>
              <a:t>Example: Alarm Network</a:t>
            </a: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0.95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0.05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0.94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0.06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0.29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0.71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0.001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0.999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B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E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A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M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J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/>
                <a:cs typeface="Calibri" panose="020F0502020204030204"/>
              </a:rPr>
              <a:t>Example: Alarm Network</a:t>
            </a: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0.95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0.05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0.94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0.06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0.29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0.71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0.001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-b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-e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/>
                          <a:cs typeface="Calibri" panose="020F0502020204030204"/>
                        </a:rPr>
                        <a:t>0.999</a:t>
                      </a:r>
                      <a:endParaRPr lang="en-US" sz="1800" b="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  <a:sym typeface="Symbol" panose="05050102010706020507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 panose="020F0502020204030204"/>
                          <a:cs typeface="Calibri" panose="020F0502020204030204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B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E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A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M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 panose="020F0502020204030204"/>
                <a:cs typeface="Calibri" panose="020F0502020204030204"/>
              </a:rPr>
              <a:t>J</a:t>
            </a:r>
            <a:endParaRPr lang="en-US" sz="2800" baseline="-25000" dirty="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effectLst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Bayes</a:t>
            </a:r>
            <a:r>
              <a:rPr lang="en-US" altLang="en-US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’</a:t>
            </a:r>
            <a:r>
              <a:rPr lang="en-US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 Nets</a:t>
            </a:r>
            <a:endParaRPr lang="en-US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729164"/>
          </a:xfrm>
        </p:spPr>
        <p:txBody>
          <a:bodyPr/>
          <a:lstStyle/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Representation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6"/>
            <a:endParaRPr lang="en-US" sz="9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4"/>
            <a:endParaRPr lang="en-US" sz="2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Conditional Independences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8"/>
            <a:endParaRPr lang="en-US" sz="9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4"/>
            <a:endParaRPr lang="en-US" sz="2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Probabilistic Inference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7"/>
            <a:endParaRPr lang="en-US" sz="9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Enumeration (exact, exponential complexity)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6"/>
            <a:endParaRPr lang="en-US" sz="9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Variable elimination (exact, worst-case exponential complexity, often better)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6"/>
            <a:endParaRPr lang="en-US" sz="9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Inference is NP-complete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5"/>
            <a:endParaRPr lang="en-US" sz="9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/>
            <a:r>
              <a:rPr lang="en-US" sz="20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Sampling (approximate)</a:t>
            </a:r>
            <a:endParaRPr lang="en-US" sz="20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5"/>
            <a:endParaRPr lang="en-US" sz="12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3"/>
            <a:endParaRPr lang="en-US" sz="2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Learning Bayes</a:t>
            </a:r>
            <a:r>
              <a:rPr lang="en-US" alt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’</a:t>
            </a:r>
            <a:r>
              <a:rPr lang="en-US" sz="24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 Nets from Data</a:t>
            </a: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0"/>
            <a:ext cx="37593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0"/>
            <a:ext cx="375938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0"/>
            <a:ext cx="54102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Examples:</a:t>
            </a:r>
            <a:endParaRPr lang="en-US" sz="28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8">
              <a:lnSpc>
                <a:spcPct val="90000"/>
              </a:lnSpc>
            </a:pPr>
            <a:endParaRPr lang="en-US" sz="1000" dirty="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Posterior probability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Most likely explanation: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3980"/>
            <a:ext cx="12192000" cy="1143000"/>
          </a:xfrm>
        </p:spPr>
        <p:txBody>
          <a:bodyPr/>
          <a:lstStyle/>
          <a:p>
            <a:r>
              <a:rPr lang="en-US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Inference</a:t>
            </a:r>
            <a:endParaRPr lang="en-US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 panose="020F0502020204030204"/>
                <a:ea typeface="MS PGothic" panose="020B0600070205080204" pitchFamily="34" charset="-128"/>
                <a:cs typeface="Calibri" panose="020F0502020204030204"/>
              </a:rPr>
              <a:t>Inference: calculating some useful quantity from a joint probability distribution</a:t>
            </a:r>
            <a:endParaRPr lang="en-US" sz="28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8">
              <a:lnSpc>
                <a:spcPct val="90000"/>
              </a:lnSpc>
            </a:pPr>
            <a:endParaRPr lang="en-US" sz="16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 panose="020F0502020204030204"/>
              <a:ea typeface="MS PGothic" panose="020B0600070205080204" pitchFamily="34" charset="-128"/>
              <a:cs typeface="Calibri" panose="020F0502020204030204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panose="020F0502020204030204"/>
                <a:cs typeface="Calibri" panose="020F0502020204030204"/>
              </a:rPr>
              <a:t>Inference by Enumeration</a:t>
            </a:r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 panose="020F0502020204030204"/>
                <a:cs typeface="Calibri" panose="020F0502020204030204"/>
              </a:rPr>
              <a:t>General case: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 panose="020F0502020204030204"/>
                <a:cs typeface="Calibri" panose="020F0502020204030204"/>
              </a:rPr>
              <a:t>Evidence variables: </a:t>
            </a:r>
            <a:endParaRPr lang="en-US" sz="1800" dirty="0">
              <a:latin typeface="Calibri" panose="020F0502020204030204"/>
              <a:cs typeface="Calibri" panose="020F0502020204030204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 panose="020F0502020204030204"/>
                <a:cs typeface="Calibri" panose="020F0502020204030204"/>
              </a:rPr>
              <a:t>Query* variable:</a:t>
            </a:r>
            <a:endParaRPr lang="en-US" sz="1800" dirty="0">
              <a:latin typeface="Calibri" panose="020F0502020204030204"/>
              <a:cs typeface="Calibri" panose="020F0502020204030204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 panose="020F0502020204030204"/>
                <a:cs typeface="Calibri" panose="020F0502020204030204"/>
              </a:rPr>
              <a:t>Hidden variables:</a:t>
            </a:r>
            <a:endParaRPr lang="en-US" sz="1800" dirty="0">
              <a:latin typeface="Calibri" panose="020F0502020204030204"/>
              <a:cs typeface="Calibri" panose="020F0502020204030204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 panose="020F0502020204030204"/>
              <a:cs typeface="Calibri" panose="020F0502020204030204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500" name="AutoShape 20"/>
          <p:cNvSpPr/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45" name="AutoShape 22"/>
          <p:cNvSpPr/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anose="020F0502020204030204"/>
                <a:cs typeface="Calibri" panose="020F0502020204030204"/>
              </a:rPr>
              <a:t>All variables</a:t>
            </a:r>
            <a:endParaRPr lang="en-US" i="1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anose="020F0502020204030204"/>
                <a:cs typeface="Calibri" panose="020F0502020204030204"/>
              </a:rPr>
              <a:t>* Works fine with multiple query variables, too</a:t>
            </a:r>
            <a:endParaRPr lang="en-US" sz="1400" i="1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 panose="020F0502020204030204"/>
                <a:cs typeface="Calibri" panose="020F0502020204030204"/>
              </a:rPr>
              <a:t>We want: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80000"/>
              </a:lnSpc>
            </a:pPr>
            <a:endParaRPr lang="en-US" sz="16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 panose="020F0502020204030204"/>
                <a:cs typeface="Calibri" panose="020F0502020204030204"/>
              </a:rPr>
              <a:t>Step 1: Select the entries consistent with the evidence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 panose="020F0502020204030204"/>
                <a:cs typeface="Calibri" panose="020F0502020204030204"/>
              </a:rPr>
              <a:t>Step 2: Sum out H to get joint of Query and evidence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 panose="020F0502020204030204"/>
                <a:cs typeface="Calibri" panose="020F0502020204030204"/>
              </a:rPr>
              <a:t>Step 3: Normalize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80000"/>
              </a:lnSpc>
            </a:pPr>
            <a:endParaRPr lang="en-US" sz="20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effectLst/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tags/tag1.xml><?xml version="1.0" encoding="utf-8"?>
<p:tagLst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10.xml><?xml version="1.0" encoding="utf-8"?>
<p:tagLst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00.xml><?xml version="1.0" encoding="utf-8"?>
<p:tagLst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01.xml><?xml version="1.0" encoding="utf-8"?>
<p:tagLst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102.xml><?xml version="1.0" encoding="utf-8"?>
<p:tagLst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3.xml><?xml version="1.0" encoding="utf-8"?>
<p:tagLst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4.xml><?xml version="1.0" encoding="utf-8"?>
<p:tagLst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5.xml><?xml version="1.0" encoding="utf-8"?>
<p:tagLst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6.xml><?xml version="1.0" encoding="utf-8"?>
<p:tagLst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7.xml><?xml version="1.0" encoding="utf-8"?>
<p:tagLst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108.xml><?xml version="1.0" encoding="utf-8"?>
<p:tagLst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109.xml><?xml version="1.0" encoding="utf-8"?>
<p:tagLst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11.xml><?xml version="1.0" encoding="utf-8"?>
<p:tagLst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110.xml><?xml version="1.0" encoding="utf-8"?>
<p:tagLst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111.xml><?xml version="1.0" encoding="utf-8"?>
<p:tagLst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112.xml><?xml version="1.0" encoding="utf-8"?>
<p:tagLst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113.xml><?xml version="1.0" encoding="utf-8"?>
<p:tagLst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14.xml><?xml version="1.0" encoding="utf-8"?>
<p:tagLst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15.xml><?xml version="1.0" encoding="utf-8"?>
<p:tagLst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16.xml><?xml version="1.0" encoding="utf-8"?>
<p:tagLst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17.xml><?xml version="1.0" encoding="utf-8"?>
<p:tagLst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18.xml><?xml version="1.0" encoding="utf-8"?>
<p:tagLst xmlns:p="http://schemas.openxmlformats.org/presentationml/2006/main">
  <p:tag name="TEXPOINT" val="latex"/>
  <p:tag name="SOURCE" val="\documentclass{slides}\pagestyle{empty}&#10;\begin{document}&#10;\begin{eqnarray*}&#10;P(B |j,m) &amp; \propto &amp; P(B, j, m) \\&#10;&amp; = &amp; \sum_{e, a} P(B, j, m, e, a) \\&#10;&amp; = &amp; \sum_{e,a} P(B) P(e) P( a | B, e) P( j | a) P(m | a) \\&#10;&amp; = &amp; \sum_{e} P(B) P(e) \sum_a P( a | B, e) P(j | a) P(m | a)\\&#10;&amp; = &amp; \sum_{e} P(B) P(e) f_1(B, e, j, m) \\&#10;&amp; = &amp; P(B) \sum_e P(e) f_1(B, e, j, m) \\&#10;&amp; = &amp; P(B) f_2(B, j, m) 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4"/>
  <p:tag name="PICTUREFILESIZE" val="130890"/>
</p:tagLst>
</file>

<file path=ppt/tags/tag119.xml><?xml version="1.0" encoding="utf-8"?>
<p:tagLst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12.xml><?xml version="1.0" encoding="utf-8"?>
<p:tagLst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120.xml><?xml version="1.0" encoding="utf-8"?>
<p:tagLst xmlns:p="http://schemas.openxmlformats.org/presentationml/2006/main">
  <p:tag name="TEXPOINT" val="latex"/>
  <p:tag name="SOURCE" val="\documentclass{article}&#10;&#10;\pagestyle{empty}&#10;\usepackage{amsmath}&#10;&#10;\begin{document} &#10;&#10;&#10;Start by inserting evidence, which gives the following initial factors:&#10;\begin{align*}&#10;p(Z)   p(X_1|Z) p(X_2|Z)p(X_3|Z) p(y_1|X_1)p(y_2|X_2) p(y_3 | X_3)&#10;\end{align*}&#10;Eliminate $X_1$, this introduces the factor &#10;$f_1(Z,y_1) = \sum_{x_1} p(x_1|Z) p(y_1|x_1)$, and we are left with:&#10;\begin{align*}&#10;p(Z)  f_1(Z,y_1)  p(X_2|Z)p(X_3|Z)p(y_2|X_2)p(y_3|X_3)&#10;\end{align*}&#10;Eliminate $X_2$, this introduces the factor &#10;$f_2(Z,y_2) = \sum_{x_2} p(x_2|Z) p(y_2|x_2)$, and we are left with:&#10;\begin{align*}&#10;p(Z)  f_1(Z,y_1) f_2(Z,y_2)  p(X_3|Z) p(y_3|X_3)   &#10;\end{align*}&#10;Eliminate $Z$, this introduces the factor &#10;$f_3(y_1, y_2, X_3) = \sum_{z} p(z) f_1(z,y_1) &#10;f_2(z,y_2)  p(X_3|z)$, and we are left:&#10;\begin{align*}&#10;p(y_3 | X_3), f_3(y_1,y_2, X_3) &#10;\end{align*}&#10;No hidden variables left.  Join the remaining factors to get:&#10;\begin{align*}&#10;f_4(y_1, y_2, y_3, X_3) = P(y_3 | X_3) f_3(y_1, y_2, X_3).&#10;\end{align*}&#10;Normalizing over $X_3$ gives $P(X_3 | y_1, y_2, y_3)$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0"/>
  <p:tag name="PICTUREFILESIZE" val="234159"/>
</p:tagLst>
</file>

<file path=ppt/tags/tag121.xml><?xml version="1.0" encoding="utf-8"?>
<p:tagLst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22.xml><?xml version="1.0" encoding="utf-8"?>
<p:tagLst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23.xml><?xml version="1.0" encoding="utf-8"?>
<p:tagLst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24.xml><?xml version="1.0" encoding="utf-8"?>
<p:tagLst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25.xml><?xml version="1.0" encoding="utf-8"?>
<p:tagLst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26.xml><?xml version="1.0" encoding="utf-8"?>
<p:tagLst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27.xml><?xml version="1.0" encoding="utf-8"?>
<p:tagLst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28.xml><?xml version="1.0" encoding="utf-8"?>
<p:tagLst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29.xml><?xml version="1.0" encoding="utf-8"?>
<p:tagLst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3.xml><?xml version="1.0" encoding="utf-8"?>
<p:tagLst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130.xml><?xml version="1.0" encoding="utf-8"?>
<p:tagLst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31.xml><?xml version="1.0" encoding="utf-8"?>
<p:tagLst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32.xml><?xml version="1.0" encoding="utf-8"?>
<p:tagLst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33.xml><?xml version="1.0" encoding="utf-8"?>
<p:tagLst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134.xml><?xml version="1.0" encoding="utf-8"?>
<p:tagLst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135.xml><?xml version="1.0" encoding="utf-8"?>
<p:tagLst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136.xml><?xml version="1.0" encoding="utf-8"?>
<p:tagLst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137.xml><?xml version="1.0" encoding="utf-8"?>
<p:tagLst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38.xml><?xml version="1.0" encoding="utf-8"?>
<p:tagLst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39.xml><?xml version="1.0" encoding="utf-8"?>
<p:tagLst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4.xml><?xml version="1.0" encoding="utf-8"?>
<p:tagLst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140.xml><?xml version="1.0" encoding="utf-8"?>
<p:tagLst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141.xml><?xml version="1.0" encoding="utf-8"?>
<p:tagLst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142.xml><?xml version="1.0" encoding="utf-8"?>
<p:tagLst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143.xml><?xml version="1.0" encoding="utf-8"?>
<p:tagLst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144.xml><?xml version="1.0" encoding="utf-8"?>
<p:tagLst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45.xml><?xml version="1.0" encoding="utf-8"?>
<p:tagLst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46.xml><?xml version="1.0" encoding="utf-8"?>
<p:tagLst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47.xml><?xml version="1.0" encoding="utf-8"?>
<p:tagLst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148.xml><?xml version="1.0" encoding="utf-8"?>
<p:tagLst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49.xml><?xml version="1.0" encoding="utf-8"?>
<p:tagLst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5.xml><?xml version="1.0" encoding="utf-8"?>
<p:tagLst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50.xml><?xml version="1.0" encoding="utf-8"?>
<p:tagLst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51.xml><?xml version="1.0" encoding="utf-8"?>
<p:tagLst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52.xml><?xml version="1.0" encoding="utf-8"?>
<p:tagLst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53.xml><?xml version="1.0" encoding="utf-8"?>
<p:tagLst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154.xml><?xml version="1.0" encoding="utf-8"?>
<p:tagLst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155.xml><?xml version="1.0" encoding="utf-8"?>
<p:tagLst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156.xml><?xml version="1.0" encoding="utf-8"?>
<p:tagLst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157.xml><?xml version="1.0" encoding="utf-8"?>
<p:tagLst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158.xml><?xml version="1.0" encoding="utf-8"?>
<p:tagLst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59.xml><?xml version="1.0" encoding="utf-8"?>
<p:tagLst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16.xml><?xml version="1.0" encoding="utf-8"?>
<p:tagLst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60.xml><?xml version="1.0" encoding="utf-8"?>
<p:tagLst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161.xml><?xml version="1.0" encoding="utf-8"?>
<p:tagLst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162.xml><?xml version="1.0" encoding="utf-8"?>
<p:tagLst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163.xml><?xml version="1.0" encoding="utf-8"?>
<p:tagLst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164.xml><?xml version="1.0" encoding="utf-8"?>
<p:tagLst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165.xml><?xml version="1.0" encoding="utf-8"?>
<p:tagLst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166.xml><?xml version="1.0" encoding="utf-8"?>
<p:tagLst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167.xml><?xml version="1.0" encoding="utf-8"?>
<p:tagLst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168.xml><?xml version="1.0" encoding="utf-8"?>
<p:tagLst xmlns:p="http://schemas.openxmlformats.org/presentationml/2006/main">
  <p:tag name="DEFAULTFONTSIZE" val="10"/>
  <p:tag name="DEFAULTWIDTH" val="385"/>
  <p:tag name="DEFAULTHEIGHT" val="283"/>
</p:tagLst>
</file>

<file path=ppt/tags/tag17.xml><?xml version="1.0" encoding="utf-8"?>
<p:tagLst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8.xml><?xml version="1.0" encoding="utf-8"?>
<p:tagLst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19.xml><?xml version="1.0" encoding="utf-8"?>
<p:tagLst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2.xml><?xml version="1.0" encoding="utf-8"?>
<p:tagLst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20.xml><?xml version="1.0" encoding="utf-8"?>
<p:tagLst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22.xml><?xml version="1.0" encoding="utf-8"?>
<p:tagLst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23.xml><?xml version="1.0" encoding="utf-8"?>
<p:tagLst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4.xml><?xml version="1.0" encoding="utf-8"?>
<p:tagLst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5.xml><?xml version="1.0" encoding="utf-8"?>
<p:tagLst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26.xml><?xml version="1.0" encoding="utf-8"?>
<p:tagLst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27.xml><?xml version="1.0" encoding="utf-8"?>
<p:tagLst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28.xml><?xml version="1.0" encoding="utf-8"?>
<p:tagLst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29.xml><?xml version="1.0" encoding="utf-8"?>
<p:tagLst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.xml><?xml version="1.0" encoding="utf-8"?>
<p:tagLst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30.xml><?xml version="1.0" encoding="utf-8"?>
<p:tagLst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1.xml><?xml version="1.0" encoding="utf-8"?>
<p:tagLst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32.xml><?xml version="1.0" encoding="utf-8"?>
<p:tagLst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3.xml><?xml version="1.0" encoding="utf-8"?>
<p:tagLst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4.xml><?xml version="1.0" encoding="utf-8"?>
<p:tagLst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35.xml><?xml version="1.0" encoding="utf-8"?>
<p:tagLst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6.xml><?xml version="1.0" encoding="utf-8"?>
<p:tagLst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37.xml><?xml version="1.0" encoding="utf-8"?>
<p:tagLst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8.xml><?xml version="1.0" encoding="utf-8"?>
<p:tagLst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39.xml><?xml version="1.0" encoding="utf-8"?>
<p:tagLst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4.xml><?xml version="1.0" encoding="utf-8"?>
<p:tagLst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40.xml><?xml version="1.0" encoding="utf-8"?>
<p:tagLst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1.xml><?xml version="1.0" encoding="utf-8"?>
<p:tagLst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2.xml><?xml version="1.0" encoding="utf-8"?>
<p:tagLst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3.xml><?xml version="1.0" encoding="utf-8"?>
<p:tagLst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44.xml><?xml version="1.0" encoding="utf-8"?>
<p:tagLst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5.xml><?xml version="1.0" encoding="utf-8"?>
<p:tagLst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6.xml><?xml version="1.0" encoding="utf-8"?>
<p:tagLst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47.xml><?xml version="1.0" encoding="utf-8"?>
<p:tagLst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8.xml><?xml version="1.0" encoding="utf-8"?>
<p:tagLst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49.xml><?xml version="1.0" encoding="utf-8"?>
<p:tagLst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.xml><?xml version="1.0" encoding="utf-8"?>
<p:tagLst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50.xml><?xml version="1.0" encoding="utf-8"?>
<p:tagLst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1.xml><?xml version="1.0" encoding="utf-8"?>
<p:tagLst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2.xml><?xml version="1.0" encoding="utf-8"?>
<p:tagLst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53.xml><?xml version="1.0" encoding="utf-8"?>
<p:tagLst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54.xml><?xml version="1.0" encoding="utf-8"?>
<p:tagLst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55.xml><?xml version="1.0" encoding="utf-8"?>
<p:tagLst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6.xml><?xml version="1.0" encoding="utf-8"?>
<p:tagLst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7.xml><?xml version="1.0" encoding="utf-8"?>
<p:tagLst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8.xml><?xml version="1.0" encoding="utf-8"?>
<p:tagLst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59.xml><?xml version="1.0" encoding="utf-8"?>
<p:tagLst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.xml><?xml version="1.0" encoding="utf-8"?>
<p:tagLst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60.xml><?xml version="1.0" encoding="utf-8"?>
<p:tagLst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1.xml><?xml version="1.0" encoding="utf-8"?>
<p:tagLst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2.xml><?xml version="1.0" encoding="utf-8"?>
<p:tagLst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3.xml><?xml version="1.0" encoding="utf-8"?>
<p:tagLst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64.xml><?xml version="1.0" encoding="utf-8"?>
<p:tagLst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65.xml><?xml version="1.0" encoding="utf-8"?>
<p:tagLst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6.xml><?xml version="1.0" encoding="utf-8"?>
<p:tagLst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7.xml><?xml version="1.0" encoding="utf-8"?>
<p:tagLst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8.xml><?xml version="1.0" encoding="utf-8"?>
<p:tagLst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69.xml><?xml version="1.0" encoding="utf-8"?>
<p:tagLst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7.xml><?xml version="1.0" encoding="utf-8"?>
<p:tagLst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70.xml><?xml version="1.0" encoding="utf-8"?>
<p:tagLst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1.xml><?xml version="1.0" encoding="utf-8"?>
<p:tagLst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72.xml><?xml version="1.0" encoding="utf-8"?>
<p:tagLst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73.xml><?xml version="1.0" encoding="utf-8"?>
<p:tagLst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4.xml><?xml version="1.0" encoding="utf-8"?>
<p:tagLst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75.xml><?xml version="1.0" encoding="utf-8"?>
<p:tagLst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76.xml><?xml version="1.0" encoding="utf-8"?>
<p:tagLst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77.xml><?xml version="1.0" encoding="utf-8"?>
<p:tagLst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78.xml><?xml version="1.0" encoding="utf-8"?>
<p:tagLst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79.xml><?xml version="1.0" encoding="utf-8"?>
<p:tagLst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.xml><?xml version="1.0" encoding="utf-8"?>
<p:tagLst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80.xml><?xml version="1.0" encoding="utf-8"?>
<p:tagLst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1.xml><?xml version="1.0" encoding="utf-8"?>
<p:tagLst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82.xml><?xml version="1.0" encoding="utf-8"?>
<p:tagLst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83.xml><?xml version="1.0" encoding="utf-8"?>
<p:tagLst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84.xml><?xml version="1.0" encoding="utf-8"?>
<p:tagLst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5.xml><?xml version="1.0" encoding="utf-8"?>
<p:tagLst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6.xml><?xml version="1.0" encoding="utf-8"?>
<p:tagLst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7.xml><?xml version="1.0" encoding="utf-8"?>
<p:tagLst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88.xml><?xml version="1.0" encoding="utf-8"?>
<p:tagLst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89.xml><?xml version="1.0" encoding="utf-8"?>
<p:tagLst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.xml><?xml version="1.0" encoding="utf-8"?>
<p:tagLst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90.xml><?xml version="1.0" encoding="utf-8"?>
<p:tagLst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1.xml><?xml version="1.0" encoding="utf-8"?>
<p:tagLst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92.xml><?xml version="1.0" encoding="utf-8"?>
<p:tagLst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3.xml><?xml version="1.0" encoding="utf-8"?>
<p:tagLst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94.xml><?xml version="1.0" encoding="utf-8"?>
<p:tagLst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5.xml><?xml version="1.0" encoding="utf-8"?>
<p:tagLst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96.xml><?xml version="1.0" encoding="utf-8"?>
<p:tagLst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7.xml><?xml version="1.0" encoding="utf-8"?>
<p:tagLst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8.xml><?xml version="1.0" encoding="utf-8"?>
<p:tagLst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99.xml><?xml version="1.0" encoding="utf-8"?>
<p:tagLst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0</TotalTime>
  <Words>8565</Words>
  <Application>WPS 演示</Application>
  <PresentationFormat>宽屏</PresentationFormat>
  <Paragraphs>2012</Paragraphs>
  <Slides>41</Slides>
  <Notes>6</Notes>
  <HiddenSlides>2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6" baseType="lpstr">
      <vt:lpstr>Arial</vt:lpstr>
      <vt:lpstr>宋体</vt:lpstr>
      <vt:lpstr>Wingdings</vt:lpstr>
      <vt:lpstr>MS PGothic</vt:lpstr>
      <vt:lpstr>Calibri</vt:lpstr>
      <vt:lpstr>Calibri</vt:lpstr>
      <vt:lpstr>Symbol</vt:lpstr>
      <vt:lpstr>Wingdings</vt:lpstr>
      <vt:lpstr>Wingdings</vt:lpstr>
      <vt:lpstr>微软雅黑</vt:lpstr>
      <vt:lpstr>Arial Unicode MS</vt:lpstr>
      <vt:lpstr>Times New Roman</vt:lpstr>
      <vt:lpstr>Symbol</vt:lpstr>
      <vt:lpstr>Times New Roman</vt:lpstr>
      <vt:lpstr>dan-berkeley-nlp-v1</vt:lpstr>
      <vt:lpstr>Artificial Intelligence </vt:lpstr>
      <vt:lpstr>Bayes’ Net Representation</vt:lpstr>
      <vt:lpstr>Example: Alarm Network</vt:lpstr>
      <vt:lpstr>Video of Demo BN Applet</vt:lpstr>
      <vt:lpstr>Example: Alarm Network</vt:lpstr>
      <vt:lpstr>Example: Alarm Network</vt:lpstr>
      <vt:lpstr>Bayes’ Nets</vt:lpstr>
      <vt:lpstr>Inference</vt:lpstr>
      <vt:lpstr>Inference by Enumeration</vt:lpstr>
      <vt:lpstr>Inference by Enumeration in Bayes’ Net</vt:lpstr>
      <vt:lpstr>Inference by Enumeration?</vt:lpstr>
      <vt:lpstr>Inference by Enumeration vs. Variable Elimination</vt:lpstr>
      <vt:lpstr>Factor Zoo</vt:lpstr>
      <vt:lpstr>Factor Zoo I</vt:lpstr>
      <vt:lpstr>Factor Zoo II</vt:lpstr>
      <vt:lpstr>Factor Zoo III</vt:lpstr>
      <vt:lpstr>Factor Zoo Summary</vt:lpstr>
      <vt:lpstr>Example: Traffic Domain</vt:lpstr>
      <vt:lpstr>Variable Elimination (VE)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Thus Far: Multiple Join, Multiple Eliminate (= Inference by Enumeration)</vt:lpstr>
      <vt:lpstr>Marginalizing Early (= Variable Elimination)</vt:lpstr>
      <vt:lpstr>Traffic Domain</vt:lpstr>
      <vt:lpstr>Marginalizing Early! (aka VE)</vt:lpstr>
      <vt:lpstr>Evidence</vt:lpstr>
      <vt:lpstr>Evidence II</vt:lpstr>
      <vt:lpstr>General Variable Elimination</vt:lpstr>
      <vt:lpstr>Example</vt:lpstr>
      <vt:lpstr>Example</vt:lpstr>
      <vt:lpstr>Example 2: P(B|a)</vt:lpstr>
      <vt:lpstr>Same Example in Equations</vt:lpstr>
      <vt:lpstr>Another Variable Elimination Example</vt:lpstr>
      <vt:lpstr>Variable Elimination Ordering</vt:lpstr>
      <vt:lpstr>VE: Computational and Space Complexity</vt:lpstr>
      <vt:lpstr>Worst Case Complexity?</vt:lpstr>
      <vt:lpstr>Bayes’ Nets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烂柯人</cp:lastModifiedBy>
  <cp:revision>3701</cp:revision>
  <cp:lastPrinted>2014-04-01T00:57:00Z</cp:lastPrinted>
  <dcterms:created xsi:type="dcterms:W3CDTF">2004-08-27T04:16:00Z</dcterms:created>
  <dcterms:modified xsi:type="dcterms:W3CDTF">2019-12-24T07:02:05Z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